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2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CB" userId="Fact check" providerId="None"/>
  <p188:author id="{6A82CB39-BC0E-B291-2729-B0EE88F28A76}" name="Sam Kew" initials="SK" userId="Sam Kew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78380487-2750-9659-F6F1-CF026D1D3C5C}" name="Birbeck, Gretchen L" initials="BGL" userId="S::Gretchen_Birbeck@URMC.Rochester.edu::76abfab7-234d-4b25-a4e9-b96805dd1e3e" providerId="AD"/>
  <p188:author id="{F7EC7488-4E4A-9C24-064D-EB73800D8BFC}" name="Richard Idro" initials="RI" userId="7dfe09efb8e7ea95" providerId="Windows Live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C2EC8E-2587-4E12-9C1D-1D3781679B9F}" v="7" dt="2025-11-20T11:09:19.5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38" autoAdjust="0"/>
    <p:restoredTop sz="75591" autoAdjust="0"/>
  </p:normalViewPr>
  <p:slideViewPr>
    <p:cSldViewPr snapToGrid="0">
      <p:cViewPr varScale="1">
        <p:scale>
          <a:sx n="75" d="100"/>
          <a:sy n="75" d="100"/>
        </p:scale>
        <p:origin x="1200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095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4035EA2-F345-99DD-BA7E-7393946908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Course and prognosis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FA2BA44-8BAD-623C-2A75-FC0D6B67E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/>
              <a:t>Summary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168338B-E0A2-43AD-1F9F-CD01B48DBFFD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/>
              <a:t>Epilepsy is a diverse group of disorders that share an abnormally increased predisposition to seizures</a:t>
            </a:r>
          </a:p>
          <a:p>
            <a:r>
              <a:rPr lang="en-US" dirty="0">
                <a:solidFill>
                  <a:schemeClr val="tx1"/>
                </a:solidFill>
              </a:rPr>
              <a:t>More than half of people who experience a first unprovoked seizure will have a recurrent seizure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within 10 years</a:t>
            </a:r>
          </a:p>
          <a:p>
            <a:r>
              <a:rPr lang="en-US" dirty="0">
                <a:solidFill>
                  <a:schemeClr val="tx1"/>
                </a:solidFill>
              </a:rPr>
              <a:t>Most people with newly-diagnosed epilepsy can enter prolonged remission with currently available antiseizure medication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Early treatment initiation and effective seizure control with treatment can improve outcomes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Early treatment is especially important for patients with </a:t>
            </a:r>
            <a:r>
              <a:rPr lang="en-US" dirty="0"/>
              <a:t>epileptic encephalopathies, and is associated with improved cognitive outcomes</a:t>
            </a:r>
          </a:p>
          <a:p>
            <a:r>
              <a:rPr lang="en-US" dirty="0">
                <a:solidFill>
                  <a:schemeClr val="tx1"/>
                </a:solidFill>
              </a:rPr>
              <a:t>Increased mortality among people with epilepsy and treatment-resistant disease remain a substantial concern in epilepsy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Factors predictive of drug-resistant epilepsy include abnormal EEG findings, status epilepticus, symptomatic </a:t>
            </a:r>
            <a:r>
              <a:rPr lang="en-US" dirty="0" err="1">
                <a:solidFill>
                  <a:schemeClr val="tx1"/>
                </a:solidFill>
              </a:rPr>
              <a:t>aetiology</a:t>
            </a:r>
            <a:r>
              <a:rPr lang="en-US" dirty="0">
                <a:solidFill>
                  <a:schemeClr val="tx1"/>
                </a:solidFill>
              </a:rPr>
              <a:t>, multiple seizure types, and febrile seizures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F9C13FC-8CC0-FD9C-3667-B9DDBB34F88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EEG=electroencephalography</a:t>
            </a:r>
          </a:p>
        </p:txBody>
      </p:sp>
    </p:spTree>
    <p:extLst>
      <p:ext uri="{BB962C8B-B14F-4D97-AF65-F5344CB8AC3E}">
        <p14:creationId xmlns:p14="http://schemas.microsoft.com/office/powerpoint/2010/main" val="2292691134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http://purl.org/dc/dcmitype/"/>
    <ds:schemaRef ds:uri="28627d7c-4416-4bc1-86cf-ca6c3a42a8f2"/>
    <ds:schemaRef ds:uri="08562aa6-c0ad-4fb9-8a82-15409d3a28b4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4260126-3124-4BB4-A2FE-0D887F1B72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2019</TotalTime>
  <Words>127</Words>
  <Application>Microsoft Office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39</cp:revision>
  <dcterms:created xsi:type="dcterms:W3CDTF">2022-12-01T09:25:49Z</dcterms:created>
  <dcterms:modified xsi:type="dcterms:W3CDTF">2025-11-21T13:35:30Z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