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2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CB" userId="Fact check" providerId="None"/>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F7EC7488-4E4A-9C24-064D-EB73800D8BFC}" name="Richard Idro" initials="RI" userId="7dfe09efb8e7ea95" providerId="Windows Live"/>
  <p188:author id="{62E723AE-9468-6AF4-9FB1-9993C575DEE3}" name="Rachel Jagger" initials="RJ" userId="Rachel Jagger" providerId="None"/>
  <p188:author id="{548E33BE-41FD-592C-5C8D-31BD765ADCA9}" name="Cambridge" initials="CB" userId="Cambridge" providerId="None"/>
  <p188:author id="{8E3695DE-FAD3-1F21-5694-4325E99CF0BD}" name="Penny Staton" initials="MW" userId="Penny Staton" providerId="Non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2EC8E-2587-4E12-9C1D-1D3781679B9F}" v="7" dt="2025-11-20T11:09:19.59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38" autoAdjust="0"/>
    <p:restoredTop sz="75591" autoAdjust="0"/>
  </p:normalViewPr>
  <p:slideViewPr>
    <p:cSldViewPr snapToGrid="0">
      <p:cViewPr varScale="1">
        <p:scale>
          <a:sx n="75" d="100"/>
          <a:sy n="75" d="100"/>
        </p:scale>
        <p:origin x="1200" y="294"/>
      </p:cViewPr>
      <p:guideLst/>
    </p:cSldViewPr>
  </p:slideViewPr>
  <p:notesTextViewPr>
    <p:cViewPr>
      <p:scale>
        <a:sx n="1" d="1"/>
        <a:sy n="1" d="1"/>
      </p:scale>
      <p:origin x="0" y="0"/>
    </p:cViewPr>
  </p:notesText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cat>
            <c:numRef>
              <c:f>Sheet1!$A$2:$A$6</c:f>
              <c:numCache>
                <c:formatCode>General</c:formatCode>
                <c:ptCount val="5"/>
                <c:pt idx="0">
                  <c:v>0.5</c:v>
                </c:pt>
                <c:pt idx="1">
                  <c:v>1</c:v>
                </c:pt>
                <c:pt idx="2">
                  <c:v>2</c:v>
                </c:pt>
                <c:pt idx="3">
                  <c:v>5</c:v>
                </c:pt>
                <c:pt idx="4">
                  <c:v>10</c:v>
                </c:pt>
              </c:numCache>
            </c:numRef>
          </c:cat>
          <c:val>
            <c:numRef>
              <c:f>Sheet1!$B$2:$B$6</c:f>
              <c:numCache>
                <c:formatCode>General</c:formatCode>
                <c:ptCount val="5"/>
                <c:pt idx="0">
                  <c:v>29.4</c:v>
                </c:pt>
                <c:pt idx="1">
                  <c:v>35.799999999999997</c:v>
                </c:pt>
                <c:pt idx="2">
                  <c:v>41.1</c:v>
                </c:pt>
                <c:pt idx="3">
                  <c:v>47.9</c:v>
                </c:pt>
                <c:pt idx="4">
                  <c:v>57.5</c:v>
                </c:pt>
              </c:numCache>
            </c:numRef>
          </c:val>
          <c:extLst>
            <c:ext xmlns:c16="http://schemas.microsoft.com/office/drawing/2014/chart" uri="{C3380CC4-5D6E-409C-BE32-E72D297353CC}">
              <c16:uniqueId val="{00000000-643A-42AA-B5FE-033028EA5851}"/>
            </c:ext>
          </c:extLst>
        </c:ser>
        <c:dLbls>
          <c:showLegendKey val="0"/>
          <c:showVal val="0"/>
          <c:showCatName val="0"/>
          <c:showSerName val="0"/>
          <c:showPercent val="0"/>
          <c:showBubbleSize val="0"/>
        </c:dLbls>
        <c:gapWidth val="182"/>
        <c:axId val="1491375680"/>
        <c:axId val="1491377120"/>
      </c:barChart>
      <c:catAx>
        <c:axId val="14913756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b="1">
                    <a:solidFill>
                      <a:schemeClr val="tx2"/>
                    </a:solidFill>
                  </a:rPr>
                  <a:t>Years after the first</a:t>
                </a:r>
                <a:r>
                  <a:rPr lang="en-GB" b="1" baseline="0">
                    <a:solidFill>
                      <a:schemeClr val="tx2"/>
                    </a:solidFill>
                  </a:rPr>
                  <a:t> seizure</a:t>
                </a:r>
                <a:endParaRPr lang="en-GB" b="1">
                  <a:solidFill>
                    <a:schemeClr val="tx2"/>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91377120"/>
        <c:crosses val="autoZero"/>
        <c:auto val="1"/>
        <c:lblAlgn val="ctr"/>
        <c:lblOffset val="100"/>
        <c:noMultiLvlLbl val="0"/>
      </c:catAx>
      <c:valAx>
        <c:axId val="1491377120"/>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b="1" dirty="0">
                    <a:solidFill>
                      <a:schemeClr val="tx2"/>
                    </a:solidFill>
                  </a:rPr>
                  <a:t>Cumulative recurrence rate,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91375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212850"/>
            <a:ext cx="5349875" cy="3009900"/>
          </a:xfrm>
        </p:spPr>
      </p:sp>
      <p:sp>
        <p:nvSpPr>
          <p:cNvPr id="3" name="Notes Placeholder 2"/>
          <p:cNvSpPr>
            <a:spLocks noGrp="1"/>
          </p:cNvSpPr>
          <p:nvPr>
            <p:ph type="body" idx="1"/>
          </p:nvPr>
        </p:nvSpPr>
        <p:spPr/>
        <p:txBody>
          <a:bodyPr/>
          <a:lstStyle/>
          <a:p>
            <a:r>
              <a:rPr lang="en-US" dirty="0"/>
              <a:t>Most seizure recurrences occur within the first two years following the first unprovoked seizure, with recurrence rates of 61.2% within six months, 74.4% within the first year, and 82.6% within the initial two years.</a:t>
            </a:r>
            <a:r>
              <a:rPr lang="en-US" baseline="30000" dirty="0"/>
              <a:t>1</a:t>
            </a:r>
            <a:r>
              <a:rPr lang="en-US" baseline="0" dirty="0"/>
              <a:t> Clinical variables associated with an increased risk of seizure recurrence are highlighted on the slide; however, gender, age at seizure onset, number of seizures within 24 hours after the initial seizure, family history of epilepsy or prior febrile convulsions do not seem to be associated with an increased risk of seizure recurrence.</a:t>
            </a:r>
            <a:r>
              <a:rPr lang="en-US" baseline="30000" dirty="0"/>
              <a:t>1</a:t>
            </a:r>
          </a:p>
          <a:p>
            <a:endParaRPr lang="en-US" dirty="0"/>
          </a:p>
          <a:p>
            <a:r>
              <a:rPr lang="en-US" dirty="0"/>
              <a:t>Reference:</a:t>
            </a:r>
          </a:p>
          <a:p>
            <a:pPr marL="228600" indent="-228600">
              <a:buAutoNum type="arabicPeriod"/>
            </a:pPr>
            <a:r>
              <a:rPr lang="en-US" dirty="0"/>
              <a:t>Chen X-Y, Zhou F-H, Tan G, et al. Risk of recurrence after a first unprovoked seizure with different risk factors: A 10-year prospective cohort study. Epilepsy Res 2024; 207: 107457.</a:t>
            </a:r>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4171382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AAE0C3E-264B-2452-C8DD-109B0F4DC059}"/>
              </a:ext>
            </a:extLst>
          </p:cNvPr>
          <p:cNvSpPr>
            <a:spLocks noGrp="1"/>
          </p:cNvSpPr>
          <p:nvPr>
            <p:ph type="body" sz="quarter" idx="17"/>
          </p:nvPr>
        </p:nvSpPr>
        <p:spPr/>
        <p:txBody>
          <a:bodyPr/>
          <a:lstStyle/>
          <a:p>
            <a:r>
              <a:rPr lang="en-GB"/>
              <a:t>Epilepsy – Course and prognosis</a:t>
            </a:r>
          </a:p>
        </p:txBody>
      </p:sp>
      <p:sp>
        <p:nvSpPr>
          <p:cNvPr id="8" name="Title 7">
            <a:extLst>
              <a:ext uri="{FF2B5EF4-FFF2-40B4-BE49-F238E27FC236}">
                <a16:creationId xmlns:a16="http://schemas.microsoft.com/office/drawing/2014/main" id="{3A59C4D2-C4E8-D9A1-6BB5-582C0EEFCE23}"/>
              </a:ext>
            </a:extLst>
          </p:cNvPr>
          <p:cNvSpPr>
            <a:spLocks noGrp="1"/>
          </p:cNvSpPr>
          <p:nvPr>
            <p:ph type="title"/>
          </p:nvPr>
        </p:nvSpPr>
        <p:spPr/>
        <p:txBody>
          <a:bodyPr/>
          <a:lstStyle/>
          <a:p>
            <a:r>
              <a:rPr lang="en-US"/>
              <a:t>Seizure recurrence after a first unprovoked seizure </a:t>
            </a:r>
            <a:endParaRPr lang="en-GB"/>
          </a:p>
        </p:txBody>
      </p:sp>
      <p:sp>
        <p:nvSpPr>
          <p:cNvPr id="10" name="Text Placeholder 9">
            <a:extLst>
              <a:ext uri="{FF2B5EF4-FFF2-40B4-BE49-F238E27FC236}">
                <a16:creationId xmlns:a16="http://schemas.microsoft.com/office/drawing/2014/main" id="{49E07EA9-6FDC-876C-813E-5BCB13C765DB}"/>
              </a:ext>
            </a:extLst>
          </p:cNvPr>
          <p:cNvSpPr>
            <a:spLocks noGrp="1"/>
          </p:cNvSpPr>
          <p:nvPr>
            <p:ph type="body" sz="quarter" idx="18"/>
          </p:nvPr>
        </p:nvSpPr>
        <p:spPr/>
        <p:txBody>
          <a:bodyPr/>
          <a:lstStyle/>
          <a:p>
            <a:r>
              <a:rPr lang="en-US"/>
              <a:t>CI=confidence interval; EEG=electroencephalography; MRI=magnetic resonance imaging; RR=relative risk</a:t>
            </a:r>
          </a:p>
          <a:p>
            <a:endParaRPr lang="en-US"/>
          </a:p>
          <a:p>
            <a:r>
              <a:rPr lang="en-US"/>
              <a:t>Chen et al. Epilepsy Res 2024;207:107457</a:t>
            </a:r>
            <a:endParaRPr lang="en-GB"/>
          </a:p>
        </p:txBody>
      </p:sp>
      <p:sp>
        <p:nvSpPr>
          <p:cNvPr id="4" name="TextBox 3">
            <a:extLst>
              <a:ext uri="{FF2B5EF4-FFF2-40B4-BE49-F238E27FC236}">
                <a16:creationId xmlns:a16="http://schemas.microsoft.com/office/drawing/2014/main" id="{96A053F5-8C42-92E4-DEE9-1EDB5E447B85}"/>
              </a:ext>
            </a:extLst>
          </p:cNvPr>
          <p:cNvSpPr txBox="1"/>
          <p:nvPr/>
        </p:nvSpPr>
        <p:spPr>
          <a:xfrm>
            <a:off x="6429676" y="1416785"/>
            <a:ext cx="5492324" cy="584775"/>
          </a:xfrm>
          <a:prstGeom prst="rect">
            <a:avLst/>
          </a:prstGeom>
          <a:noFill/>
        </p:spPr>
        <p:txBody>
          <a:bodyPr wrap="square" rtlCol="0">
            <a:spAutoFit/>
          </a:bodyPr>
          <a:lstStyle/>
          <a:p>
            <a:pPr algn="ctr"/>
            <a:r>
              <a:rPr lang="en-US" sz="1600" b="1" dirty="0">
                <a:solidFill>
                  <a:schemeClr val="accent2">
                    <a:lumMod val="50000"/>
                  </a:schemeClr>
                </a:solidFill>
              </a:rPr>
              <a:t>Risk of recurrent seizure after first unprovoked seizure: prospective study (N=201)</a:t>
            </a:r>
            <a:endParaRPr lang="en-GB" sz="1600" b="1" baseline="30000" dirty="0">
              <a:solidFill>
                <a:schemeClr val="accent2">
                  <a:lumMod val="50000"/>
                </a:schemeClr>
              </a:solidFill>
            </a:endParaRPr>
          </a:p>
        </p:txBody>
      </p:sp>
      <p:graphicFrame>
        <p:nvGraphicFramePr>
          <p:cNvPr id="14" name="Chart 13">
            <a:extLst>
              <a:ext uri="{FF2B5EF4-FFF2-40B4-BE49-F238E27FC236}">
                <a16:creationId xmlns:a16="http://schemas.microsoft.com/office/drawing/2014/main" id="{135A206C-9FA2-F869-C473-65F4C5E22B7E}"/>
              </a:ext>
            </a:extLst>
          </p:cNvPr>
          <p:cNvGraphicFramePr/>
          <p:nvPr>
            <p:extLst>
              <p:ext uri="{D42A27DB-BD31-4B8C-83A1-F6EECF244321}">
                <p14:modId xmlns:p14="http://schemas.microsoft.com/office/powerpoint/2010/main" val="894302825"/>
              </p:ext>
            </p:extLst>
          </p:nvPr>
        </p:nvGraphicFramePr>
        <p:xfrm>
          <a:off x="6552761" y="2011528"/>
          <a:ext cx="4987598" cy="3762301"/>
        </p:xfrm>
        <a:graphic>
          <a:graphicData uri="http://schemas.openxmlformats.org/drawingml/2006/chart">
            <c:chart xmlns:c="http://schemas.openxmlformats.org/drawingml/2006/chart" xmlns:r="http://schemas.openxmlformats.org/officeDocument/2006/relationships" r:id="rId3"/>
          </a:graphicData>
        </a:graphic>
      </p:graphicFrame>
      <p:sp>
        <p:nvSpPr>
          <p:cNvPr id="12" name="Content Placeholder 11">
            <a:extLst>
              <a:ext uri="{FF2B5EF4-FFF2-40B4-BE49-F238E27FC236}">
                <a16:creationId xmlns:a16="http://schemas.microsoft.com/office/drawing/2014/main" id="{5AA05FCE-0F42-DF80-A8AD-EF53BA13DD99}"/>
              </a:ext>
            </a:extLst>
          </p:cNvPr>
          <p:cNvSpPr>
            <a:spLocks noGrp="1"/>
          </p:cNvSpPr>
          <p:nvPr>
            <p:ph idx="20"/>
          </p:nvPr>
        </p:nvSpPr>
        <p:spPr/>
        <p:txBody>
          <a:bodyPr/>
          <a:lstStyle/>
          <a:p>
            <a:r>
              <a:rPr lang="en-US">
                <a:solidFill>
                  <a:schemeClr val="tx1"/>
                </a:solidFill>
              </a:rPr>
              <a:t>More than 50% of people who experience a first unprovoked seizure will have a recurrent seizure </a:t>
            </a:r>
            <a:br>
              <a:rPr lang="en-US">
                <a:solidFill>
                  <a:schemeClr val="tx1"/>
                </a:solidFill>
              </a:rPr>
            </a:br>
            <a:r>
              <a:rPr lang="en-US">
                <a:solidFill>
                  <a:schemeClr val="tx1"/>
                </a:solidFill>
              </a:rPr>
              <a:t>within 10 years</a:t>
            </a:r>
            <a:endParaRPr lang="en-US" baseline="30000">
              <a:solidFill>
                <a:schemeClr val="tx1"/>
              </a:solidFill>
            </a:endParaRPr>
          </a:p>
          <a:p>
            <a:pPr lvl="1"/>
            <a:r>
              <a:rPr lang="en-US">
                <a:solidFill>
                  <a:schemeClr val="tx1"/>
                </a:solidFill>
              </a:rPr>
              <a:t>In the majority (~60%) of cases this will occur within the first 6 months after the first seizure</a:t>
            </a:r>
          </a:p>
          <a:p>
            <a:r>
              <a:rPr lang="en-US">
                <a:solidFill>
                  <a:schemeClr val="tx1"/>
                </a:solidFill>
              </a:rPr>
              <a:t>Clinical variables associated with increased risk of recurrence may include:</a:t>
            </a:r>
            <a:endParaRPr lang="en-US" baseline="30000">
              <a:solidFill>
                <a:schemeClr val="tx1"/>
              </a:solidFill>
            </a:endParaRPr>
          </a:p>
          <a:p>
            <a:pPr lvl="1"/>
            <a:r>
              <a:rPr lang="en-US">
                <a:solidFill>
                  <a:schemeClr val="tx1"/>
                </a:solidFill>
              </a:rPr>
              <a:t>A prior brain insult (RR: 2.7; 95% CI: 1.6‒4.5; p&lt;0.001)</a:t>
            </a:r>
          </a:p>
          <a:p>
            <a:pPr lvl="1"/>
            <a:r>
              <a:rPr lang="en-US">
                <a:solidFill>
                  <a:schemeClr val="tx1"/>
                </a:solidFill>
              </a:rPr>
              <a:t>An epileptiform EEG (RR: 3.4; 95% CI: 2.0‒5.6; p&lt;0.001)</a:t>
            </a:r>
          </a:p>
          <a:p>
            <a:pPr lvl="1"/>
            <a:r>
              <a:rPr lang="en-US">
                <a:solidFill>
                  <a:schemeClr val="tx1"/>
                </a:solidFill>
              </a:rPr>
              <a:t>Abnormal MRI (RR: 1.8; 95% CI: 1.2‒2.7; p=0.005)</a:t>
            </a:r>
          </a:p>
          <a:p>
            <a:pPr lvl="1"/>
            <a:r>
              <a:rPr lang="en-US">
                <a:solidFill>
                  <a:schemeClr val="tx1"/>
                </a:solidFill>
              </a:rPr>
              <a:t>Nocturnal seizures (RR: 1.8; 95% CI: 1.2‒2.7; p=0.003) </a:t>
            </a:r>
          </a:p>
          <a:p>
            <a:pPr lvl="1"/>
            <a:r>
              <a:rPr lang="en-US">
                <a:solidFill>
                  <a:schemeClr val="tx1"/>
                </a:solidFill>
              </a:rPr>
              <a:t>Focal seizures (RR: 3.1; 95% CI: 1.3‒7.2; p=0.009) </a:t>
            </a:r>
          </a:p>
          <a:p>
            <a:endParaRPr lang="en-GB"/>
          </a:p>
        </p:txBody>
      </p:sp>
    </p:spTree>
    <p:extLst>
      <p:ext uri="{BB962C8B-B14F-4D97-AF65-F5344CB8AC3E}">
        <p14:creationId xmlns:p14="http://schemas.microsoft.com/office/powerpoint/2010/main" val="2840118624"/>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48314958-7C4D-4ED9-85EF-B13B9DA035F0}">
  <ds:schemaRefs>
    <ds:schemaRef ds:uri="http://purl.org/dc/dcmitype/"/>
    <ds:schemaRef ds:uri="28627d7c-4416-4bc1-86cf-ca6c3a42a8f2"/>
    <ds:schemaRef ds:uri="08562aa6-c0ad-4fb9-8a82-15409d3a28b4"/>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E4260126-3124-4BB4-A2FE-0D887F1B7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2017</TotalTime>
  <Words>347</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Seizure recurrence after a first unprovoked seizure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16</cp:revision>
  <dcterms:created xsi:type="dcterms:W3CDTF">2022-12-01T09:25:49Z</dcterms:created>
  <dcterms:modified xsi:type="dcterms:W3CDTF">2025-11-21T13:34:01Z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