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6"/>
  </p:notesMasterIdLst>
  <p:sldIdLst>
    <p:sldId id="356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9B62A-1C92-1318-9C0A-A485E2FEF9AC}" name="Fact check" initials="CB" userId="Fact check" providerId="None"/>
  <p188:author id="{6A82CB39-BC0E-B291-2729-B0EE88F28A76}" name="Sam Kew" initials="SK" userId="Sam Kew" providerId="None"/>
  <p188:author id="{C07A505D-5E7E-6BEB-4195-801D42364FA7}" name="Ceren Akdeniz Vogt" initials="CA" userId="S::cak@lundbeckfonden.com::6291f9b8-8487-4396-8769-615d243e0f4b" providerId="AD"/>
  <p188:author id="{F286F46B-D11B-7411-908D-9B4A368D0C37}" name="Chris Edge" initials="CE" userId="S::Chris.Edge@primeglobalpeople.com::9878e1fe-fc43-4c11-846c-29f97c46eb4b" providerId="AD"/>
  <p188:author id="{78380487-2750-9659-F6F1-CF026D1D3C5C}" name="Birbeck, Gretchen L" initials="BGL" userId="S::Gretchen_Birbeck@URMC.Rochester.edu::76abfab7-234d-4b25-a4e9-b96805dd1e3e" providerId="AD"/>
  <p188:author id="{F7EC7488-4E4A-9C24-064D-EB73800D8BFC}" name="Richard Idro" initials="RI" userId="7dfe09efb8e7ea95" providerId="Windows Live"/>
  <p188:author id="{62E723AE-9468-6AF4-9FB1-9993C575DEE3}" name="Rachel Jagger" initials="RJ" userId="Rachel Jagger" providerId="None"/>
  <p188:author id="{548E33BE-41FD-592C-5C8D-31BD765ADCA9}" name="Cambridge" initials="CB" userId="Cambridge" providerId="None"/>
  <p188:author id="{8E3695DE-FAD3-1F21-5694-4325E99CF0BD}" name="Penny Staton" initials="MW" userId="Penny Staton" providerId="None"/>
  <p188:author id="{FFE47EE6-A2F0-13A5-8EE8-3661DB1849A6}" name="Medical Writer" initials="MP"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D9D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C2EC8E-2587-4E12-9C1D-1D3781679B9F}" v="7" dt="2025-11-20T11:09:19.59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938" autoAdjust="0"/>
    <p:restoredTop sz="75591" autoAdjust="0"/>
  </p:normalViewPr>
  <p:slideViewPr>
    <p:cSldViewPr snapToGrid="0">
      <p:cViewPr varScale="1">
        <p:scale>
          <a:sx n="75" d="100"/>
          <a:sy n="75" d="100"/>
        </p:scale>
        <p:origin x="1200" y="294"/>
      </p:cViewPr>
      <p:guideLst/>
    </p:cSldViewPr>
  </p:slideViewPr>
  <p:notesTextViewPr>
    <p:cViewPr>
      <p:scale>
        <a:sx n="1" d="1"/>
        <a:sy n="1" d="1"/>
      </p:scale>
      <p:origin x="0" y="0"/>
    </p:cViewPr>
  </p:notesText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3A0FB-6C74-48BA-B76F-76E3220A53F2}" type="datetimeFigureOut">
              <a:rPr lang="en-US" smtClean="0"/>
              <a:t>11/21/2025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21F48-A6A6-4C52-B94D-420AADA25D47}" type="slidenum">
              <a:rPr lang="en-US" smtClean="0"/>
              <a:t>‹#›</a:t>
            </a:fld>
            <a:endParaRPr lang="en-US"/>
          </a:p>
        </p:txBody>
      </p:sp>
    </p:spTree>
    <p:extLst>
      <p:ext uri="{BB962C8B-B14F-4D97-AF65-F5344CB8AC3E}">
        <p14:creationId xmlns:p14="http://schemas.microsoft.com/office/powerpoint/2010/main" val="1475729441"/>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1212850"/>
            <a:ext cx="5365750" cy="3017838"/>
          </a:xfrm>
        </p:spPr>
      </p:sp>
      <p:sp>
        <p:nvSpPr>
          <p:cNvPr id="3" name="Notes Placeholder 2"/>
          <p:cNvSpPr>
            <a:spLocks noGrp="1"/>
          </p:cNvSpPr>
          <p:nvPr>
            <p:ph type="body" idx="1"/>
          </p:nvPr>
        </p:nvSpPr>
        <p:spPr>
          <a:xfrm>
            <a:off x="746124" y="4400550"/>
            <a:ext cx="5365751" cy="3600450"/>
          </a:xfrm>
        </p:spPr>
        <p:txBody>
          <a:bodyPr/>
          <a:lstStyle/>
          <a:p>
            <a:r>
              <a:rPr lang="en-US" dirty="0"/>
              <a:t>Immediate treatment is associated with lower rates of seizure recurrence and longer time to seizure recurrence than deferred treatment in patients with epilepsy, especially in those who had experienced two or more unprovoked seizures at diagnosis.</a:t>
            </a:r>
            <a:r>
              <a:rPr lang="en-US" baseline="30000" dirty="0"/>
              <a:t>4,5</a:t>
            </a:r>
            <a:r>
              <a:rPr lang="en-US" dirty="0"/>
              <a:t> However, once treatment commenced, the differences in the rates of patients achieving seizure remission following immediate vs deferred treatment diminish over time.</a:t>
            </a:r>
            <a:r>
              <a:rPr lang="en-US" baseline="30000" dirty="0"/>
              <a:t>4,5</a:t>
            </a:r>
            <a:r>
              <a:rPr lang="en-US" dirty="0"/>
              <a:t> </a:t>
            </a:r>
          </a:p>
          <a:p>
            <a:r>
              <a:rPr lang="en-US" dirty="0"/>
              <a:t>Apart from treatment timing, correct dosing is also crucial for optimizing outcomes in epilepsy.</a:t>
            </a:r>
            <a:r>
              <a:rPr lang="en-US" baseline="30000" dirty="0"/>
              <a:t>7</a:t>
            </a:r>
          </a:p>
          <a:p>
            <a:r>
              <a:rPr lang="en-US" dirty="0"/>
              <a:t>A retrospective observational study evaluating the management and outcomes of status epilepticus in 252 patients at University College Hospital London found the median time to seizure cessation to be 25 minutes, with a positive correlation between time to first benzodiazepine treatment administration and seizure cessation (p&lt;0.05).</a:t>
            </a:r>
            <a:r>
              <a:rPr lang="en-US" baseline="30000" dirty="0"/>
              <a:t>7</a:t>
            </a:r>
            <a:r>
              <a:rPr lang="en-US" dirty="0"/>
              <a:t> The median time to seizure cessation was 18 minutes in patients who received a correct dose of benzodiazepine treatment, compared with 39 minutes in patients who received either lower or higher doses than recommended by the National Institute for Health and Care Excellence.</a:t>
            </a:r>
            <a:r>
              <a:rPr lang="en-US" baseline="30000" dirty="0"/>
              <a:t>7</a:t>
            </a:r>
            <a:r>
              <a:rPr lang="en-US" dirty="0"/>
              <a:t> In addition, patients who received benzodiazepine treatment within 15 minutes of status epilepticus onset had a much lower likelihood of requiring second- and third-line treatment, and of experiencing respiratory complications, than patients receiving benzodiazepine treatment after 15 minutes of status epilepticus onset (p&lt;0.05).</a:t>
            </a:r>
            <a:r>
              <a:rPr lang="en-US" baseline="30000" dirty="0"/>
              <a:t>7</a:t>
            </a:r>
            <a:r>
              <a:rPr lang="en-US" dirty="0"/>
              <a:t> Longer duration of seizures (&gt;30 minutes) was associated with a significantly higher likelihood of respiratory complications than shorter duration of seizures.</a:t>
            </a:r>
            <a:r>
              <a:rPr lang="en-US" baseline="30000" dirty="0"/>
              <a:t>7</a:t>
            </a:r>
          </a:p>
          <a:p>
            <a:endParaRPr lang="en-US" dirty="0"/>
          </a:p>
          <a:p>
            <a:r>
              <a:rPr lang="en-US" dirty="0"/>
              <a:t>References:</a:t>
            </a:r>
          </a:p>
          <a:p>
            <a:pPr marL="228600" indent="-228600">
              <a:buAutoNum type="arabicPeriod"/>
            </a:pPr>
            <a:r>
              <a:rPr lang="en-US" dirty="0"/>
              <a:t>Mohammed AS, </a:t>
            </a:r>
            <a:r>
              <a:rPr lang="en-US" dirty="0" err="1"/>
              <a:t>Mishore</a:t>
            </a:r>
            <a:r>
              <a:rPr lang="en-US" dirty="0"/>
              <a:t> KM, Tafesse TB, et al. Seizure remission and its predictors among epileptic patients on follow-up at public hospitals in Eastern Ethiopia: A retrospective cohort study. Int J Gen Med 2023; 16: 5343‒5354.</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dirty="0"/>
              <a:t>Sillanpää M, Schmidt D. Long-term outcome of medically treated epilepsy. Seizure 2017; 44: 211‒216.</a:t>
            </a:r>
            <a:endParaRPr lang="en-GB" dirty="0"/>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dirty="0"/>
              <a:t>Yang H, Zhang J, Yang C, et al. The long-term prognosis and predictors of epilepsy: a retrospective study in 820 patients. Acta </a:t>
            </a:r>
            <a:r>
              <a:rPr lang="en-US" dirty="0" err="1"/>
              <a:t>Epileptologica</a:t>
            </a:r>
            <a:r>
              <a:rPr lang="en-US" dirty="0"/>
              <a:t> 2021; 3: 26.</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GB" dirty="0"/>
              <a:t>Sharma S, Chen Z, </a:t>
            </a:r>
            <a:r>
              <a:rPr lang="en-GB" dirty="0" err="1"/>
              <a:t>Rychkova</a:t>
            </a:r>
            <a:r>
              <a:rPr lang="en-GB" dirty="0"/>
              <a:t> M, et al. Short- and long-term outcomes of immediate and delayed treatment in epilepsy diagnosed after one or multiple seizures. Epilepsy </a:t>
            </a:r>
            <a:r>
              <a:rPr lang="en-GB" dirty="0" err="1"/>
              <a:t>Behav</a:t>
            </a:r>
            <a:r>
              <a:rPr lang="en-GB" dirty="0"/>
              <a:t> 2021; 117: 107880.</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GB" dirty="0"/>
              <a:t>Marson A, Jacoby A, Johnson A, et al. Immediate versus deferred antiepileptic drug treatment for early epilepsy and single seizures: a randomised controlled trial. Lancet 2005; 365 (9476): 2007– 2013. </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GB" dirty="0"/>
              <a:t>Loring DW, Jarosiewicz B, Meador KJ, et al. </a:t>
            </a:r>
            <a:r>
              <a:rPr lang="en-GB" sz="1000" b="0" i="0" u="none" strike="noStrike" kern="1200" baseline="0" dirty="0">
                <a:solidFill>
                  <a:schemeClr val="tx1"/>
                </a:solidFill>
                <a:latin typeface="+mn-lt"/>
                <a:ea typeface="+mn-ea"/>
                <a:cs typeface="+mn-cs"/>
              </a:rPr>
              <a:t>Mood and quality of life in patients treated with brain-responsive neurostimulation: The value of earlier intervention. Epilepsy </a:t>
            </a:r>
            <a:r>
              <a:rPr lang="en-GB" sz="1000" b="0" i="0" u="none" strike="noStrike" kern="1200" baseline="0" dirty="0" err="1">
                <a:solidFill>
                  <a:schemeClr val="tx1"/>
                </a:solidFill>
                <a:latin typeface="+mn-lt"/>
                <a:ea typeface="+mn-ea"/>
                <a:cs typeface="+mn-cs"/>
              </a:rPr>
              <a:t>Behav</a:t>
            </a:r>
            <a:r>
              <a:rPr lang="en-GB" sz="1000" b="0" i="0" u="none" strike="noStrike" kern="1200" baseline="0" dirty="0">
                <a:solidFill>
                  <a:schemeClr val="tx1"/>
                </a:solidFill>
                <a:latin typeface="+mn-lt"/>
                <a:ea typeface="+mn-ea"/>
                <a:cs typeface="+mn-cs"/>
              </a:rPr>
              <a:t> 2021; 117: 107868.</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dirty="0"/>
              <a:t>Jindal M, Neligan A, </a:t>
            </a:r>
            <a:r>
              <a:rPr lang="en-US" dirty="0" err="1"/>
              <a:t>Rajakulendran</a:t>
            </a:r>
            <a:r>
              <a:rPr lang="en-US" dirty="0"/>
              <a:t> S. </a:t>
            </a:r>
            <a:r>
              <a:rPr lang="en-GB" sz="1000" b="0" i="0" u="none" strike="noStrike" kern="1200" baseline="0" dirty="0">
                <a:solidFill>
                  <a:schemeClr val="tx1"/>
                </a:solidFill>
                <a:latin typeface="+mn-lt"/>
                <a:ea typeface="+mn-ea"/>
                <a:cs typeface="+mn-cs"/>
              </a:rPr>
              <a:t>Early and established status epilepticus: The impact of timing of intervention, treatment escalation and dosing on outcome. Seizure 2023; 111: 98–102.</a:t>
            </a:r>
            <a:endParaRPr lang="en-GB" dirty="0"/>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GB" sz="1000" b="0" i="0" u="none" strike="noStrike" kern="1200" baseline="0" dirty="0">
                <a:solidFill>
                  <a:schemeClr val="tx1"/>
                </a:solidFill>
                <a:latin typeface="+mn-lt"/>
                <a:ea typeface="+mn-ea"/>
                <a:cs typeface="+mn-cs"/>
              </a:rPr>
              <a:t>Elavarasi A, Parihar J, Kapoor S, et al. </a:t>
            </a:r>
            <a:r>
              <a:rPr lang="en-GB" sz="1000" b="0" i="0" kern="1200" dirty="0">
                <a:solidFill>
                  <a:schemeClr val="tx1"/>
                </a:solidFill>
                <a:effectLst/>
                <a:latin typeface="+mn-lt"/>
                <a:ea typeface="+mn-ea"/>
                <a:cs typeface="+mn-cs"/>
              </a:rPr>
              <a:t>Seizure-related injuries in inadequately treated epilepsy patients: A case-control study. Seizure 2020; 83: 17–20.</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GB" sz="1000" b="0" i="0" kern="1200" dirty="0">
                <a:solidFill>
                  <a:schemeClr val="tx1"/>
                </a:solidFill>
                <a:effectLst/>
                <a:latin typeface="+mn-lt"/>
                <a:ea typeface="+mn-ea"/>
                <a:cs typeface="+mn-cs"/>
              </a:rPr>
              <a:t>Li Y, Ren T, Burgess M, et al. Early access to first-seizure clinics, subsequent outcomes, and factors associated with attendance. JAMA </a:t>
            </a:r>
            <a:r>
              <a:rPr lang="en-GB" sz="1000" b="0" i="0" kern="1200" dirty="0" err="1">
                <a:solidFill>
                  <a:schemeClr val="tx1"/>
                </a:solidFill>
                <a:effectLst/>
                <a:latin typeface="+mn-lt"/>
                <a:ea typeface="+mn-ea"/>
                <a:cs typeface="+mn-cs"/>
              </a:rPr>
              <a:t>Neurol</a:t>
            </a:r>
            <a:r>
              <a:rPr lang="en-GB" sz="1000" b="0" i="0" kern="1200" dirty="0">
                <a:solidFill>
                  <a:schemeClr val="tx1"/>
                </a:solidFill>
                <a:effectLst/>
                <a:latin typeface="+mn-lt"/>
                <a:ea typeface="+mn-ea"/>
                <a:cs typeface="+mn-cs"/>
              </a:rPr>
              <a:t> 2024; 81 (7): 732–740.</a:t>
            </a:r>
            <a:endParaRPr lang="en-US" sz="1000" b="0" i="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US" dirty="0"/>
              <a:t>Sperling MR, Rosenfeld WE, Watson J, Klein P. </a:t>
            </a:r>
            <a:r>
              <a:rPr lang="en-GB" dirty="0"/>
              <a:t>Seizure freedom and reducing the risk of sudden unexpected death in patients with focal epilepsy treated with </a:t>
            </a:r>
            <a:r>
              <a:rPr lang="en-GB" dirty="0" err="1"/>
              <a:t>cenobamate</a:t>
            </a:r>
            <a:r>
              <a:rPr lang="en-GB" dirty="0"/>
              <a:t> or other antiseizure medications. Epilepsia 2025; 66 (</a:t>
            </a:r>
            <a:r>
              <a:rPr lang="en-GB" dirty="0" err="1"/>
              <a:t>Suppl</a:t>
            </a:r>
            <a:r>
              <a:rPr lang="en-GB" dirty="0"/>
              <a:t> 1): 4–14.</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GB" dirty="0"/>
              <a:t>O’Neill S, Irani J, Fodjo JNS, et al. Stigma and epilepsy in onchocerciasis-endemic regions in Africa: a review and recommendations from the onchocerciasis-associated epilepsy working group. Infect Dis Poverty 2019; 8 (1): 34.</a:t>
            </a:r>
          </a:p>
          <a:p>
            <a:pPr marL="228600" marR="0" lvl="0" indent="-228600" algn="l" defTabSz="914400" rtl="0" eaLnBrk="1" fontAlgn="auto" latinLnBrk="0" hangingPunct="1">
              <a:lnSpc>
                <a:spcPct val="100000"/>
              </a:lnSpc>
              <a:spcBef>
                <a:spcPts val="360"/>
              </a:spcBef>
              <a:spcAft>
                <a:spcPts val="0"/>
              </a:spcAft>
              <a:buClrTx/>
              <a:buSzTx/>
              <a:buFontTx/>
              <a:buAutoNum type="arabicPeriod"/>
              <a:tabLst/>
              <a:defRPr/>
            </a:pPr>
            <a:r>
              <a:rPr lang="en-GB" dirty="0" err="1"/>
              <a:t>Kaddumukasa</a:t>
            </a:r>
            <a:r>
              <a:rPr lang="en-GB" dirty="0"/>
              <a:t> M, </a:t>
            </a:r>
            <a:r>
              <a:rPr lang="en-GB" dirty="0" err="1"/>
              <a:t>Kaddumukasa</a:t>
            </a:r>
            <a:r>
              <a:rPr lang="en-GB" dirty="0"/>
              <a:t> MN, </a:t>
            </a:r>
            <a:r>
              <a:rPr lang="en-GB" dirty="0" err="1"/>
              <a:t>Buwembo</a:t>
            </a:r>
            <a:r>
              <a:rPr lang="en-GB" dirty="0"/>
              <a:t> W, et al. Epilepsy misconceptions and stigma reduction interventions in sub-Saharan Africa, a systematic review. Epilepsy </a:t>
            </a:r>
            <a:r>
              <a:rPr lang="en-GB" dirty="0" err="1"/>
              <a:t>Behav</a:t>
            </a:r>
            <a:r>
              <a:rPr lang="en-GB" dirty="0"/>
              <a:t> 2018; 85: 21–27.</a:t>
            </a:r>
          </a:p>
        </p:txBody>
      </p:sp>
      <p:sp>
        <p:nvSpPr>
          <p:cNvPr id="4" name="Slide Number Placeholder 3"/>
          <p:cNvSpPr>
            <a:spLocks noGrp="1"/>
          </p:cNvSpPr>
          <p:nvPr>
            <p:ph type="sldNum" sz="quarter" idx="5"/>
          </p:nvPr>
        </p:nvSpPr>
        <p:spPr/>
        <p:txBody>
          <a:bodyPr/>
          <a:lstStyle/>
          <a:p>
            <a:fld id="{0D721F48-A6A6-4C52-B94D-420AADA25D47}" type="slidenum">
              <a:rPr lang="en-US" smtClean="0"/>
              <a:t>1</a:t>
            </a:fld>
            <a:endParaRPr lang="en-US"/>
          </a:p>
        </p:txBody>
      </p:sp>
    </p:spTree>
    <p:extLst>
      <p:ext uri="{BB962C8B-B14F-4D97-AF65-F5344CB8AC3E}">
        <p14:creationId xmlns:p14="http://schemas.microsoft.com/office/powerpoint/2010/main" val="1465755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973741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78103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28327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66571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6208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85993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9693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2184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0268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5542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31928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9223876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4393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78563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65244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94551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14677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54404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49041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714167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308923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89006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10774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59452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81638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19960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17015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1814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111979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79741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201245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95651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902421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02493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96880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681059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5181252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851D88C-D2BD-CE42-9674-1A0CBC28D432}"/>
              </a:ext>
            </a:extLst>
          </p:cNvPr>
          <p:cNvSpPr>
            <a:spLocks noGrp="1"/>
          </p:cNvSpPr>
          <p:nvPr>
            <p:ph type="body" sz="quarter" idx="17"/>
          </p:nvPr>
        </p:nvSpPr>
        <p:spPr/>
        <p:txBody>
          <a:bodyPr/>
          <a:lstStyle/>
          <a:p>
            <a:r>
              <a:rPr lang="en-GB"/>
              <a:t>Epilepsy – Course and prognosis</a:t>
            </a:r>
          </a:p>
        </p:txBody>
      </p:sp>
      <p:sp>
        <p:nvSpPr>
          <p:cNvPr id="3" name="Title 2">
            <a:extLst>
              <a:ext uri="{FF2B5EF4-FFF2-40B4-BE49-F238E27FC236}">
                <a16:creationId xmlns:a16="http://schemas.microsoft.com/office/drawing/2014/main" id="{8028C5A6-A89E-843D-4705-64CC75F72965}"/>
              </a:ext>
            </a:extLst>
          </p:cNvPr>
          <p:cNvSpPr>
            <a:spLocks noGrp="1"/>
          </p:cNvSpPr>
          <p:nvPr>
            <p:ph type="title"/>
          </p:nvPr>
        </p:nvSpPr>
        <p:spPr/>
        <p:txBody>
          <a:bodyPr/>
          <a:lstStyle/>
          <a:p>
            <a:r>
              <a:rPr lang="en-US" dirty="0"/>
              <a:t>The course of epilepsy with treatment</a:t>
            </a:r>
            <a:endParaRPr lang="en-GB" dirty="0"/>
          </a:p>
        </p:txBody>
      </p:sp>
      <p:sp>
        <p:nvSpPr>
          <p:cNvPr id="8" name="Content Placeholder 7">
            <a:extLst>
              <a:ext uri="{FF2B5EF4-FFF2-40B4-BE49-F238E27FC236}">
                <a16:creationId xmlns:a16="http://schemas.microsoft.com/office/drawing/2014/main" id="{5ADFC276-A2F0-A93F-D5E0-1EB8523F3E4D}"/>
              </a:ext>
            </a:extLst>
          </p:cNvPr>
          <p:cNvSpPr>
            <a:spLocks noGrp="1"/>
          </p:cNvSpPr>
          <p:nvPr>
            <p:ph sz="half" idx="21"/>
          </p:nvPr>
        </p:nvSpPr>
        <p:spPr/>
        <p:txBody>
          <a:bodyPr/>
          <a:lstStyle/>
          <a:p>
            <a:r>
              <a:rPr lang="en-US" dirty="0">
                <a:solidFill>
                  <a:schemeClr val="tx1"/>
                </a:solidFill>
              </a:rPr>
              <a:t>Approximately two-thirds of people with newly-diagnosed epilepsy can enter prolonged remission with currently available antiseizure medication</a:t>
            </a:r>
            <a:r>
              <a:rPr lang="en-US" baseline="30000" dirty="0">
                <a:solidFill>
                  <a:schemeClr val="tx1"/>
                </a:solidFill>
              </a:rPr>
              <a:t>1,2</a:t>
            </a:r>
          </a:p>
          <a:p>
            <a:r>
              <a:rPr lang="en-US" dirty="0">
                <a:solidFill>
                  <a:schemeClr val="tx1"/>
                </a:solidFill>
              </a:rPr>
              <a:t>The more seizures occur, the less likely they are to be controlled</a:t>
            </a:r>
            <a:r>
              <a:rPr lang="en-US" baseline="30000" dirty="0">
                <a:solidFill>
                  <a:schemeClr val="tx1"/>
                </a:solidFill>
              </a:rPr>
              <a:t>1,3</a:t>
            </a:r>
            <a:r>
              <a:rPr lang="en-US" dirty="0">
                <a:solidFill>
                  <a:schemeClr val="tx1"/>
                </a:solidFill>
              </a:rPr>
              <a:t> </a:t>
            </a:r>
          </a:p>
          <a:p>
            <a:endParaRPr lang="en-GB" dirty="0">
              <a:solidFill>
                <a:schemeClr val="tx1"/>
              </a:solidFill>
            </a:endParaRPr>
          </a:p>
        </p:txBody>
      </p:sp>
      <p:sp>
        <p:nvSpPr>
          <p:cNvPr id="7" name="Text Placeholder 6">
            <a:extLst>
              <a:ext uri="{FF2B5EF4-FFF2-40B4-BE49-F238E27FC236}">
                <a16:creationId xmlns:a16="http://schemas.microsoft.com/office/drawing/2014/main" id="{7D7D7651-F506-C6F2-A917-F0F7C6D722CC}"/>
              </a:ext>
            </a:extLst>
          </p:cNvPr>
          <p:cNvSpPr>
            <a:spLocks noGrp="1"/>
          </p:cNvSpPr>
          <p:nvPr>
            <p:ph type="body" sz="quarter" idx="18"/>
          </p:nvPr>
        </p:nvSpPr>
        <p:spPr/>
        <p:txBody>
          <a:bodyPr/>
          <a:lstStyle/>
          <a:p>
            <a:r>
              <a:rPr lang="en-US" dirty="0"/>
              <a:t>SUDEP=sudden unexplained death in epilepsy</a:t>
            </a:r>
          </a:p>
          <a:p>
            <a:endParaRPr lang="en-US" dirty="0"/>
          </a:p>
          <a:p>
            <a:r>
              <a:rPr lang="en-US" dirty="0"/>
              <a:t>1. Mohammed et al. Int J Gen Med 2023;16:5343‒5354; 2. Sillanpää &amp; Schmidt. Seizure 2017;44:211‒216; 3. Yang et al. Acta </a:t>
            </a:r>
            <a:r>
              <a:rPr lang="en-US" dirty="0" err="1"/>
              <a:t>Epileptologica</a:t>
            </a:r>
            <a:r>
              <a:rPr lang="en-US" dirty="0"/>
              <a:t> 2021;3:26; </a:t>
            </a:r>
            <a:br>
              <a:rPr lang="en-US" dirty="0"/>
            </a:br>
            <a:r>
              <a:rPr lang="en-US" dirty="0"/>
              <a:t>4. Sharma et al. Epilepsy </a:t>
            </a:r>
            <a:r>
              <a:rPr lang="en-US" dirty="0" err="1"/>
              <a:t>Behav</a:t>
            </a:r>
            <a:r>
              <a:rPr lang="en-US" dirty="0"/>
              <a:t> 2021;117:107880; 5. Marson et al. Lancet 2005;365(9476):2007–2013; 6. Loring et al. Epilepsy </a:t>
            </a:r>
            <a:r>
              <a:rPr lang="en-US" dirty="0" err="1"/>
              <a:t>Behav</a:t>
            </a:r>
            <a:r>
              <a:rPr lang="en-US" dirty="0"/>
              <a:t> 2021;117:107868; </a:t>
            </a:r>
            <a:br>
              <a:rPr lang="en-US" dirty="0"/>
            </a:br>
            <a:r>
              <a:rPr lang="en-US" dirty="0"/>
              <a:t>7. Jindal et al. Seizure 2023;111:98–102; 8. Elavarasi et al. Seizure 2020;83:17–20; 9. Li et al. JAMA Neurol 2024;81(7):732–740; </a:t>
            </a:r>
            <a:br>
              <a:rPr lang="en-US" dirty="0"/>
            </a:br>
            <a:r>
              <a:rPr lang="en-US" dirty="0"/>
              <a:t>10. Sperling et al. Epilepsia 2025;66(Suppl 1):4–14; 11. O’Neill et al. Infect Dis Poverty 2019;8(1):34; 12. </a:t>
            </a:r>
            <a:r>
              <a:rPr lang="en-US" dirty="0" err="1"/>
              <a:t>Kaddumukasa</a:t>
            </a:r>
            <a:r>
              <a:rPr lang="en-US" dirty="0"/>
              <a:t> et al. Epilepsy </a:t>
            </a:r>
            <a:r>
              <a:rPr lang="en-US" dirty="0" err="1"/>
              <a:t>Behav</a:t>
            </a:r>
            <a:r>
              <a:rPr lang="en-US" dirty="0"/>
              <a:t> 2018;85:21–27 </a:t>
            </a:r>
            <a:endParaRPr lang="en-GB" dirty="0"/>
          </a:p>
        </p:txBody>
      </p:sp>
      <p:sp>
        <p:nvSpPr>
          <p:cNvPr id="10" name="Rectangle: Rounded Corners 9">
            <a:extLst>
              <a:ext uri="{FF2B5EF4-FFF2-40B4-BE49-F238E27FC236}">
                <a16:creationId xmlns:a16="http://schemas.microsoft.com/office/drawing/2014/main" id="{0172B93C-397F-6A50-F315-B89927A3398F}"/>
              </a:ext>
            </a:extLst>
          </p:cNvPr>
          <p:cNvSpPr/>
          <p:nvPr/>
        </p:nvSpPr>
        <p:spPr>
          <a:xfrm>
            <a:off x="5334000" y="2117048"/>
            <a:ext cx="5751534" cy="8640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1"/>
            <a:r>
              <a:rPr lang="en-US" sz="1600" dirty="0">
                <a:solidFill>
                  <a:schemeClr val="tx1"/>
                </a:solidFill>
              </a:rPr>
              <a:t>Reducing the risk of ongoing seizures</a:t>
            </a:r>
            <a:r>
              <a:rPr lang="en-US" sz="1600" baseline="30000" dirty="0">
                <a:solidFill>
                  <a:schemeClr val="tx1"/>
                </a:solidFill>
              </a:rPr>
              <a:t>4,5</a:t>
            </a:r>
            <a:r>
              <a:rPr lang="en-US" sz="1600" dirty="0">
                <a:solidFill>
                  <a:schemeClr val="tx1"/>
                </a:solidFill>
              </a:rPr>
              <a:t> and offering people with epilepsy a better quality of life</a:t>
            </a:r>
            <a:r>
              <a:rPr lang="en-US" sz="1600" baseline="30000" dirty="0">
                <a:solidFill>
                  <a:schemeClr val="tx1"/>
                </a:solidFill>
              </a:rPr>
              <a:t>6</a:t>
            </a:r>
          </a:p>
        </p:txBody>
      </p:sp>
      <p:sp>
        <p:nvSpPr>
          <p:cNvPr id="11" name="Rectangle: Rounded Corners 10">
            <a:extLst>
              <a:ext uri="{FF2B5EF4-FFF2-40B4-BE49-F238E27FC236}">
                <a16:creationId xmlns:a16="http://schemas.microsoft.com/office/drawing/2014/main" id="{3DF2163D-6E36-2A02-1642-2DD0760AFAEB}"/>
              </a:ext>
            </a:extLst>
          </p:cNvPr>
          <p:cNvSpPr/>
          <p:nvPr/>
        </p:nvSpPr>
        <p:spPr>
          <a:xfrm>
            <a:off x="5333998" y="3067365"/>
            <a:ext cx="5751536" cy="8640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1"/>
            <a:r>
              <a:rPr lang="en-US" sz="1600" dirty="0">
                <a:solidFill>
                  <a:schemeClr val="tx1"/>
                </a:solidFill>
              </a:rPr>
              <a:t>Reducing the length of seizures,</a:t>
            </a:r>
            <a:r>
              <a:rPr lang="en-US" sz="1600" baseline="30000" dirty="0">
                <a:solidFill>
                  <a:schemeClr val="tx1"/>
                </a:solidFill>
              </a:rPr>
              <a:t>7</a:t>
            </a:r>
            <a:r>
              <a:rPr lang="en-US" sz="1600" dirty="0">
                <a:solidFill>
                  <a:schemeClr val="tx1"/>
                </a:solidFill>
              </a:rPr>
              <a:t> the risk of seizure-related injuries and accidents,</a:t>
            </a:r>
            <a:r>
              <a:rPr lang="en-US" sz="1600" baseline="30000" dirty="0">
                <a:solidFill>
                  <a:schemeClr val="tx1"/>
                </a:solidFill>
              </a:rPr>
              <a:t>8</a:t>
            </a:r>
            <a:r>
              <a:rPr lang="en-US" sz="1600" dirty="0">
                <a:solidFill>
                  <a:schemeClr val="tx1"/>
                </a:solidFill>
              </a:rPr>
              <a:t> the risk of all-cause hospitalization,</a:t>
            </a:r>
            <a:r>
              <a:rPr lang="en-US" sz="1600" baseline="30000" dirty="0">
                <a:solidFill>
                  <a:schemeClr val="tx1"/>
                </a:solidFill>
              </a:rPr>
              <a:t>9</a:t>
            </a:r>
            <a:r>
              <a:rPr lang="en-US" sz="1600" dirty="0">
                <a:solidFill>
                  <a:schemeClr val="tx1"/>
                </a:solidFill>
              </a:rPr>
              <a:t> and the risk of SUDEP</a:t>
            </a:r>
            <a:r>
              <a:rPr lang="en-US" sz="1600" baseline="30000" dirty="0">
                <a:solidFill>
                  <a:schemeClr val="tx1"/>
                </a:solidFill>
              </a:rPr>
              <a:t>10</a:t>
            </a:r>
          </a:p>
        </p:txBody>
      </p:sp>
      <p:sp>
        <p:nvSpPr>
          <p:cNvPr id="14" name="Rectangle: Rounded Corners 13">
            <a:extLst>
              <a:ext uri="{FF2B5EF4-FFF2-40B4-BE49-F238E27FC236}">
                <a16:creationId xmlns:a16="http://schemas.microsoft.com/office/drawing/2014/main" id="{04AD29E4-50C5-469E-796C-FFA1E99EE1EA}"/>
              </a:ext>
            </a:extLst>
          </p:cNvPr>
          <p:cNvSpPr/>
          <p:nvPr/>
        </p:nvSpPr>
        <p:spPr>
          <a:xfrm>
            <a:off x="5333998" y="4017682"/>
            <a:ext cx="5751536" cy="8640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1"/>
            <a:r>
              <a:rPr lang="en-US" sz="1600" dirty="0">
                <a:solidFill>
                  <a:schemeClr val="tx1"/>
                </a:solidFill>
              </a:rPr>
              <a:t>Reducing seizure-related stigma</a:t>
            </a:r>
            <a:r>
              <a:rPr lang="en-US" sz="1600" baseline="30000" dirty="0">
                <a:solidFill>
                  <a:schemeClr val="tx1"/>
                </a:solidFill>
              </a:rPr>
              <a:t>11,12</a:t>
            </a:r>
          </a:p>
        </p:txBody>
      </p:sp>
      <p:sp>
        <p:nvSpPr>
          <p:cNvPr id="15" name="Rectangle: Rounded Corners 14">
            <a:extLst>
              <a:ext uri="{FF2B5EF4-FFF2-40B4-BE49-F238E27FC236}">
                <a16:creationId xmlns:a16="http://schemas.microsoft.com/office/drawing/2014/main" id="{132F5F85-20EF-5D11-EFF1-A507128DE5BF}"/>
              </a:ext>
            </a:extLst>
          </p:cNvPr>
          <p:cNvSpPr/>
          <p:nvPr/>
        </p:nvSpPr>
        <p:spPr>
          <a:xfrm>
            <a:off x="5333998" y="4968000"/>
            <a:ext cx="5751536" cy="8640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1"/>
            <a:r>
              <a:rPr lang="en-US" sz="1600" dirty="0">
                <a:solidFill>
                  <a:schemeClr val="tx1"/>
                </a:solidFill>
              </a:rPr>
              <a:t>Improving the school attendance of people with epilepsy and their ability to work</a:t>
            </a:r>
            <a:r>
              <a:rPr lang="en-US" sz="1600" baseline="30000" dirty="0">
                <a:solidFill>
                  <a:schemeClr val="tx1"/>
                </a:solidFill>
              </a:rPr>
              <a:t>11</a:t>
            </a:r>
            <a:endParaRPr lang="en-GB" sz="1600" baseline="30000" dirty="0">
              <a:solidFill>
                <a:schemeClr val="tx1"/>
              </a:solidFill>
            </a:endParaRPr>
          </a:p>
        </p:txBody>
      </p:sp>
      <p:sp>
        <p:nvSpPr>
          <p:cNvPr id="16" name="Rectangle: Rounded Corners 15">
            <a:extLst>
              <a:ext uri="{FF2B5EF4-FFF2-40B4-BE49-F238E27FC236}">
                <a16:creationId xmlns:a16="http://schemas.microsoft.com/office/drawing/2014/main" id="{426D9D9A-CAEA-F19B-B0F8-F9449C496BBE}"/>
              </a:ext>
            </a:extLst>
          </p:cNvPr>
          <p:cNvSpPr/>
          <p:nvPr/>
        </p:nvSpPr>
        <p:spPr>
          <a:xfrm>
            <a:off x="4380613" y="1416785"/>
            <a:ext cx="6704921" cy="616336"/>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Early treatment initiation and effective seizure control with treatment can improve outcomes by:</a:t>
            </a:r>
            <a:endParaRPr lang="en-GB" sz="1600" baseline="30000" dirty="0">
              <a:solidFill>
                <a:schemeClr val="tx1"/>
              </a:solidFill>
            </a:endParaRPr>
          </a:p>
        </p:txBody>
      </p:sp>
      <p:sp>
        <p:nvSpPr>
          <p:cNvPr id="5" name="Rectangle: Rounded Corners 4">
            <a:extLst>
              <a:ext uri="{FF2B5EF4-FFF2-40B4-BE49-F238E27FC236}">
                <a16:creationId xmlns:a16="http://schemas.microsoft.com/office/drawing/2014/main" id="{963AB5F6-DECE-435A-72C4-908C5ADACD0B}"/>
              </a:ext>
            </a:extLst>
          </p:cNvPr>
          <p:cNvSpPr/>
          <p:nvPr/>
        </p:nvSpPr>
        <p:spPr>
          <a:xfrm>
            <a:off x="4380613" y="2117047"/>
            <a:ext cx="864000" cy="8640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baseline="30000">
              <a:solidFill>
                <a:schemeClr val="tx1"/>
              </a:solidFill>
            </a:endParaRPr>
          </a:p>
        </p:txBody>
      </p:sp>
      <p:sp>
        <p:nvSpPr>
          <p:cNvPr id="9" name="Rectangle: Rounded Corners 8">
            <a:extLst>
              <a:ext uri="{FF2B5EF4-FFF2-40B4-BE49-F238E27FC236}">
                <a16:creationId xmlns:a16="http://schemas.microsoft.com/office/drawing/2014/main" id="{921834C7-818A-0998-A067-D8D906918824}"/>
              </a:ext>
            </a:extLst>
          </p:cNvPr>
          <p:cNvSpPr/>
          <p:nvPr/>
        </p:nvSpPr>
        <p:spPr>
          <a:xfrm>
            <a:off x="4380613" y="3067365"/>
            <a:ext cx="864000" cy="8640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baseline="30000">
              <a:solidFill>
                <a:schemeClr val="tx1"/>
              </a:solidFill>
            </a:endParaRPr>
          </a:p>
        </p:txBody>
      </p:sp>
      <p:sp>
        <p:nvSpPr>
          <p:cNvPr id="12" name="Rectangle: Rounded Corners 11">
            <a:extLst>
              <a:ext uri="{FF2B5EF4-FFF2-40B4-BE49-F238E27FC236}">
                <a16:creationId xmlns:a16="http://schemas.microsoft.com/office/drawing/2014/main" id="{5F42F367-C849-FD59-713F-A0758C401D9F}"/>
              </a:ext>
            </a:extLst>
          </p:cNvPr>
          <p:cNvSpPr/>
          <p:nvPr/>
        </p:nvSpPr>
        <p:spPr>
          <a:xfrm>
            <a:off x="4380613" y="4017683"/>
            <a:ext cx="864000" cy="8640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baseline="30000">
              <a:solidFill>
                <a:schemeClr val="tx1"/>
              </a:solidFill>
            </a:endParaRPr>
          </a:p>
        </p:txBody>
      </p:sp>
      <p:sp>
        <p:nvSpPr>
          <p:cNvPr id="13" name="Rectangle: Rounded Corners 12">
            <a:extLst>
              <a:ext uri="{FF2B5EF4-FFF2-40B4-BE49-F238E27FC236}">
                <a16:creationId xmlns:a16="http://schemas.microsoft.com/office/drawing/2014/main" id="{EAB49A29-64F0-B802-E445-C2AE393FC67E}"/>
              </a:ext>
            </a:extLst>
          </p:cNvPr>
          <p:cNvSpPr/>
          <p:nvPr/>
        </p:nvSpPr>
        <p:spPr>
          <a:xfrm>
            <a:off x="4380613" y="4968000"/>
            <a:ext cx="864000" cy="8640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baseline="30000">
              <a:solidFill>
                <a:schemeClr val="tx1"/>
              </a:solidFill>
            </a:endParaRPr>
          </a:p>
        </p:txBody>
      </p:sp>
      <p:pic>
        <p:nvPicPr>
          <p:cNvPr id="19" name="Graphic 18" descr="Open hand with plant with solid fill">
            <a:extLst>
              <a:ext uri="{FF2B5EF4-FFF2-40B4-BE49-F238E27FC236}">
                <a16:creationId xmlns:a16="http://schemas.microsoft.com/office/drawing/2014/main" id="{96A28263-27E5-0C36-32A6-6E8F42137E6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508292" y="2252596"/>
            <a:ext cx="597303" cy="597303"/>
          </a:xfrm>
          <a:prstGeom prst="rect">
            <a:avLst/>
          </a:prstGeom>
        </p:spPr>
      </p:pic>
      <p:pic>
        <p:nvPicPr>
          <p:cNvPr id="23" name="Graphic 22" descr="Cheers with solid fill">
            <a:extLst>
              <a:ext uri="{FF2B5EF4-FFF2-40B4-BE49-F238E27FC236}">
                <a16:creationId xmlns:a16="http://schemas.microsoft.com/office/drawing/2014/main" id="{543C4D6F-1932-E9DE-8DA6-3B396016F4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47603" y="4197083"/>
            <a:ext cx="516155" cy="516155"/>
          </a:xfrm>
          <a:prstGeom prst="rect">
            <a:avLst/>
          </a:prstGeom>
        </p:spPr>
      </p:pic>
      <p:pic>
        <p:nvPicPr>
          <p:cNvPr id="25" name="Graphic 24" descr="Medical with solid fill">
            <a:extLst>
              <a:ext uri="{FF2B5EF4-FFF2-40B4-BE49-F238E27FC236}">
                <a16:creationId xmlns:a16="http://schemas.microsoft.com/office/drawing/2014/main" id="{E23227EB-519A-D68A-DAB6-CA1FEE6D839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03566" y="3198006"/>
            <a:ext cx="624548" cy="624548"/>
          </a:xfrm>
          <a:prstGeom prst="rect">
            <a:avLst/>
          </a:prstGeom>
        </p:spPr>
      </p:pic>
      <p:pic>
        <p:nvPicPr>
          <p:cNvPr id="27" name="Graphic 26" descr="Briefcase with solid fill">
            <a:extLst>
              <a:ext uri="{FF2B5EF4-FFF2-40B4-BE49-F238E27FC236}">
                <a16:creationId xmlns:a16="http://schemas.microsoft.com/office/drawing/2014/main" id="{B9C9F6ED-E5BD-37CF-AB4B-342837B0224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21795" y="5126315"/>
            <a:ext cx="567771" cy="567771"/>
          </a:xfrm>
          <a:prstGeom prst="rect">
            <a:avLst/>
          </a:prstGeom>
        </p:spPr>
      </p:pic>
    </p:spTree>
    <p:extLst>
      <p:ext uri="{BB962C8B-B14F-4D97-AF65-F5344CB8AC3E}">
        <p14:creationId xmlns:p14="http://schemas.microsoft.com/office/powerpoint/2010/main" val="2065930617"/>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572d37f1d1890eca8921f584ba6a1550">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25428eb0ff07b0eb7f7406fd97dbefea"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3B7EC8-E46A-4FD9-B411-E54A9E872553}">
  <ds:schemaRefs>
    <ds:schemaRef ds:uri="http://schemas.microsoft.com/sharepoint/v3/contenttype/forms"/>
  </ds:schemaRefs>
</ds:datastoreItem>
</file>

<file path=customXml/itemProps2.xml><?xml version="1.0" encoding="utf-8"?>
<ds:datastoreItem xmlns:ds="http://schemas.openxmlformats.org/officeDocument/2006/customXml" ds:itemID="{48314958-7C4D-4ED9-85EF-B13B9DA035F0}">
  <ds:schemaRefs>
    <ds:schemaRef ds:uri="http://purl.org/dc/dcmitype/"/>
    <ds:schemaRef ds:uri="28627d7c-4416-4bc1-86cf-ca6c3a42a8f2"/>
    <ds:schemaRef ds:uri="08562aa6-c0ad-4fb9-8a82-15409d3a28b4"/>
    <ds:schemaRef ds:uri="http://purl.org/dc/elements/1.1/"/>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www.w3.org/XML/1998/namespace"/>
    <ds:schemaRef ds:uri="http://schemas.microsoft.com/office/2006/metadata/properties"/>
  </ds:schemaRefs>
</ds:datastoreItem>
</file>

<file path=customXml/itemProps3.xml><?xml version="1.0" encoding="utf-8"?>
<ds:datastoreItem xmlns:ds="http://schemas.openxmlformats.org/officeDocument/2006/customXml" ds:itemID="{E4260126-3124-4BB4-A2FE-0D887F1B72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2018</TotalTime>
  <Words>953</Words>
  <Application>Microsoft Office PowerPoint</Application>
  <PresentationFormat>Widescreen</PresentationFormat>
  <Paragraphs>30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The course of epilepsy with treatment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Neuro Slide</dc:creator>
  <cp:lastModifiedBy>Christina Polyzogopoulou</cp:lastModifiedBy>
  <cp:revision>18</cp:revision>
  <dcterms:created xsi:type="dcterms:W3CDTF">2022-12-01T09:25:49Z</dcterms:created>
  <dcterms:modified xsi:type="dcterms:W3CDTF">2025-11-21T13:34:08Z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