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CB" userId="Fact check" providerId="None"/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78380487-2750-9659-F6F1-CF026D1D3C5C}" name="Birbeck, Gretchen L" initials="BGL" userId="S::Gretchen_Birbeck@URMC.Rochester.edu::76abfab7-234d-4b25-a4e9-b96805dd1e3e" providerId="AD"/>
  <p188:author id="{F7EC7488-4E4A-9C24-064D-EB73800D8BFC}" name="Richard Idro" initials="RI" userId="7dfe09efb8e7ea95" providerId="Windows Live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C2EC8E-2587-4E12-9C1D-1D3781679B9F}" v="7" dt="2025-11-20T11:09:19.5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38" autoAdjust="0"/>
    <p:restoredTop sz="75591" autoAdjust="0"/>
  </p:normalViewPr>
  <p:slideViewPr>
    <p:cSldViewPr snapToGrid="0">
      <p:cViewPr varScale="1">
        <p:scale>
          <a:sx n="75" d="100"/>
          <a:sy n="75" d="100"/>
        </p:scale>
        <p:origin x="1200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Evidence suggests that the momentary likelihood of a seizure is co-modulated by cycles running on divergent timescales.</a:t>
            </a:r>
            <a:r>
              <a:rPr lang="en-US" baseline="30000" dirty="0"/>
              <a:t>1</a:t>
            </a:r>
            <a:r>
              <a:rPr lang="en-US" dirty="0"/>
              <a:t> Circadian seizure cycles are the most prevalent (~90%), with peak seizure incidence occurring at specific times of day with substantial variability, but also shared patterns, across individuals (i.e., seizure chronotypes).</a:t>
            </a:r>
            <a:r>
              <a:rPr lang="en-US" baseline="30000" dirty="0"/>
              <a:t>1</a:t>
            </a:r>
            <a:r>
              <a:rPr lang="en-US" dirty="0"/>
              <a:t> This variability is likely driven by endogenous circadian factors as well as the timing of </a:t>
            </a:r>
            <a:r>
              <a:rPr lang="en-US" dirty="0" err="1"/>
              <a:t>behaviours</a:t>
            </a:r>
            <a:r>
              <a:rPr lang="en-US" dirty="0"/>
              <a:t> such as sleep, eating or taking medication.</a:t>
            </a:r>
            <a:r>
              <a:rPr lang="en-US" baseline="30000" dirty="0"/>
              <a:t>1</a:t>
            </a:r>
            <a:r>
              <a:rPr lang="en-US" dirty="0"/>
              <a:t> Seizures are more common around sleep-wake transitions, so late evening and/or early morning seizure chronotypes have been observed at the population level.</a:t>
            </a:r>
            <a:r>
              <a:rPr lang="en-US" baseline="30000" dirty="0"/>
              <a:t>1</a:t>
            </a:r>
            <a:r>
              <a:rPr lang="en-US" dirty="0"/>
              <a:t> People with sleep-related epilepsy can have a peak seizure time soon after falling asleep (typically before midnight) or in late stages of sleep (typically at dawn); these are unlikely to be fully explained by the differential effects of rapid eye movement (REM) and non-REM phases of sleep on seizures.</a:t>
            </a:r>
            <a:r>
              <a:rPr lang="en-US" baseline="30000" dirty="0"/>
              <a:t>1</a:t>
            </a:r>
            <a:r>
              <a:rPr lang="en-US" dirty="0"/>
              <a:t> </a:t>
            </a:r>
          </a:p>
          <a:p>
            <a:r>
              <a:rPr lang="en-US" dirty="0"/>
              <a:t>EEG data show that individual seizure chronotypes are fairly stable over months or years.</a:t>
            </a:r>
            <a:r>
              <a:rPr lang="en-US" baseline="30000" dirty="0"/>
              <a:t>1</a:t>
            </a:r>
            <a:r>
              <a:rPr lang="en-US" dirty="0"/>
              <a:t> However, preferential seizure times may spontaneously change, with dramatic practical implications for patients’ day-to-day life.</a:t>
            </a:r>
            <a:r>
              <a:rPr lang="en-US" baseline="30000" dirty="0"/>
              <a:t>1</a:t>
            </a:r>
            <a:r>
              <a:rPr lang="en-US" dirty="0"/>
              <a:t> Seizure chronotypes may differ between </a:t>
            </a:r>
            <a:r>
              <a:rPr lang="en-US" dirty="0" err="1"/>
              <a:t>paediatric</a:t>
            </a:r>
            <a:r>
              <a:rPr lang="en-US" dirty="0"/>
              <a:t> and adult populations, possibly due to age-dependent differences in sleep–wake cycles or hormonal or </a:t>
            </a:r>
            <a:r>
              <a:rPr lang="en-US" dirty="0" err="1"/>
              <a:t>behavioural</a:t>
            </a:r>
            <a:r>
              <a:rPr lang="en-US" dirty="0"/>
              <a:t> factors, or due to the development of intrinsic circadian regulatory mechanisms in the brain.</a:t>
            </a:r>
            <a:r>
              <a:rPr lang="en-US" baseline="30000" dirty="0"/>
              <a:t>1</a:t>
            </a:r>
          </a:p>
          <a:p>
            <a:endParaRPr lang="en-US" dirty="0"/>
          </a:p>
          <a:p>
            <a:r>
              <a:rPr lang="en-US" dirty="0"/>
              <a:t>Reference:</a:t>
            </a:r>
          </a:p>
          <a:p>
            <a:r>
              <a:rPr lang="en-US" dirty="0"/>
              <a:t>1. Karoly PJ, Rao VR, Gregg NM, et al. Cycles in epilepsy. Nat Rev Neurol 2021; 17 (5): 267‒284.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20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4AD8207-7A4E-38AC-454F-00B568DA0369}"/>
              </a:ext>
            </a:extLst>
          </p:cNvPr>
          <p:cNvCxnSpPr>
            <a:cxnSpLocks/>
            <a:stCxn id="13" idx="3"/>
            <a:endCxn id="11" idx="1"/>
          </p:cNvCxnSpPr>
          <p:nvPr/>
        </p:nvCxnSpPr>
        <p:spPr>
          <a:xfrm>
            <a:off x="8387344" y="3720400"/>
            <a:ext cx="641153" cy="1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C0452D5-D8ED-3DB6-5376-86BE507FEDB5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8683589" y="5199623"/>
            <a:ext cx="344908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1C5428F-451D-6E98-F557-2C0E106AB069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8683589" y="2237576"/>
            <a:ext cx="344908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2F8D16-6081-B6A6-A2A7-A089718C68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Course and prognosis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6192647-4D1E-9B31-D183-B3FA20D23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Cycles of seizure events in a person with epilepsy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A5A53B-228E-54E3-1E14-F62FDEEEB3CB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It has conventionally been assumed that epilepsy-associated seizures occur randomly over an extended period of time</a:t>
            </a:r>
          </a:p>
          <a:p>
            <a:r>
              <a:rPr lang="en-US">
                <a:solidFill>
                  <a:schemeClr val="tx1"/>
                </a:solidFill>
              </a:rPr>
              <a:t>However, the use of implantable EEG systems has permitted long-term recording and data capture that has identified cycles of seizures in animals and humans </a:t>
            </a:r>
          </a:p>
          <a:p>
            <a:r>
              <a:rPr lang="en-US">
                <a:solidFill>
                  <a:schemeClr val="tx1"/>
                </a:solidFill>
              </a:rPr>
              <a:t>The question remains as to whether determination of seizure risk at the critical phases of these cycles could enable forecasting of seizures over longer timeframes </a:t>
            </a:r>
          </a:p>
          <a:p>
            <a:r>
              <a:rPr lang="en-US">
                <a:solidFill>
                  <a:schemeClr val="tx1"/>
                </a:solidFill>
              </a:rPr>
              <a:t>The mechanisms underpinning these cycles, and how they may be leveraged therapeutically, e.g., with chronotherapy, have yet to be elucidated </a:t>
            </a:r>
            <a:endParaRPr lang="en-GB">
              <a:solidFill>
                <a:schemeClr val="tx1"/>
              </a:solidFill>
            </a:endParaRPr>
          </a:p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857C71D-47B2-5302-E1DA-16E3E03E8F3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EEG=electroencephalography</a:t>
            </a:r>
          </a:p>
          <a:p>
            <a:endParaRPr lang="en-US"/>
          </a:p>
          <a:p>
            <a:r>
              <a:rPr lang="en-US"/>
              <a:t>Karoly et al. Nat Rev Neurol 2021;17(5):267‒284</a:t>
            </a:r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1930D22-04B9-9150-CD52-9F6196FC259F}"/>
              </a:ext>
            </a:extLst>
          </p:cNvPr>
          <p:cNvSpPr/>
          <p:nvPr/>
        </p:nvSpPr>
        <p:spPr>
          <a:xfrm>
            <a:off x="9028497" y="1708186"/>
            <a:ext cx="2348564" cy="105877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</a:rPr>
              <a:t>Daily cycles (</a:t>
            </a:r>
            <a:r>
              <a:rPr lang="en-US" sz="1600" b="1">
                <a:solidFill>
                  <a:schemeClr val="tx1"/>
                </a:solidFill>
              </a:rPr>
              <a:t>circadian</a:t>
            </a:r>
            <a:r>
              <a:rPr lang="en-US" sz="1600">
                <a:solidFill>
                  <a:schemeClr val="tx1"/>
                </a:solidFill>
              </a:rPr>
              <a:t>)</a:t>
            </a:r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79E6C6D-5534-96E8-1753-A63A08812777}"/>
              </a:ext>
            </a:extLst>
          </p:cNvPr>
          <p:cNvSpPr/>
          <p:nvPr/>
        </p:nvSpPr>
        <p:spPr>
          <a:xfrm>
            <a:off x="9028497" y="3191011"/>
            <a:ext cx="2348564" cy="105877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</a:rPr>
              <a:t>Cycles recurring during specific periods of days (</a:t>
            </a:r>
            <a:r>
              <a:rPr lang="en-US" sz="1600" b="1">
                <a:solidFill>
                  <a:schemeClr val="tx1"/>
                </a:solidFill>
              </a:rPr>
              <a:t>multidien</a:t>
            </a:r>
            <a:r>
              <a:rPr lang="en-US" sz="1600">
                <a:solidFill>
                  <a:schemeClr val="tx1"/>
                </a:solidFill>
              </a:rPr>
              <a:t>)</a:t>
            </a:r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A426CC0-9B93-3870-878E-BC8F26779128}"/>
              </a:ext>
            </a:extLst>
          </p:cNvPr>
          <p:cNvSpPr/>
          <p:nvPr/>
        </p:nvSpPr>
        <p:spPr>
          <a:xfrm>
            <a:off x="9028497" y="4670233"/>
            <a:ext cx="2348564" cy="105877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</a:rPr>
              <a:t>Cycles recurring annually/seasonally (</a:t>
            </a:r>
            <a:r>
              <a:rPr lang="en-US" sz="1600" b="1">
                <a:solidFill>
                  <a:schemeClr val="tx1"/>
                </a:solidFill>
              </a:rPr>
              <a:t>circannual</a:t>
            </a:r>
            <a:r>
              <a:rPr lang="en-US" sz="1600">
                <a:solidFill>
                  <a:schemeClr val="tx1"/>
                </a:solidFill>
              </a:rPr>
              <a:t>)</a:t>
            </a:r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08BAE1A-8AE5-0A9B-7870-C4BA9D8DEC54}"/>
              </a:ext>
            </a:extLst>
          </p:cNvPr>
          <p:cNvSpPr/>
          <p:nvPr/>
        </p:nvSpPr>
        <p:spPr>
          <a:xfrm>
            <a:off x="6038780" y="2980788"/>
            <a:ext cx="2348564" cy="147922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</a:rPr>
              <a:t>Implantable EEG with long-term recording and data capture in animals and humans</a:t>
            </a:r>
            <a:endParaRPr lang="en-GB" sz="1600">
              <a:solidFill>
                <a:schemeClr val="tx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2AD7C76-CDE4-F775-CB47-2A0B019D3E4C}"/>
              </a:ext>
            </a:extLst>
          </p:cNvPr>
          <p:cNvCxnSpPr>
            <a:cxnSpLocks/>
          </p:cNvCxnSpPr>
          <p:nvPr/>
        </p:nvCxnSpPr>
        <p:spPr>
          <a:xfrm>
            <a:off x="8703909" y="2237576"/>
            <a:ext cx="0" cy="2962047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64278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http://purl.org/dc/dcmitype/"/>
    <ds:schemaRef ds:uri="28627d7c-4416-4bc1-86cf-ca6c3a42a8f2"/>
    <ds:schemaRef ds:uri="08562aa6-c0ad-4fb9-8a82-15409d3a28b4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4260126-3124-4BB4-A2FE-0D887F1B72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2018</TotalTime>
  <Words>432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Cycles of seizure events in a person with epilepsy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21</cp:revision>
  <dcterms:created xsi:type="dcterms:W3CDTF">2022-12-01T09:25:49Z</dcterms:created>
  <dcterms:modified xsi:type="dcterms:W3CDTF">2025-11-21T13:34:19Z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