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cross-sectional German study including 476 people with epilepsy evaluated the determinants of the health-related quality of life (</a:t>
            </a:r>
            <a:r>
              <a:rPr lang="en-US" dirty="0" err="1"/>
              <a:t>HRQoL</a:t>
            </a:r>
            <a:r>
              <a:rPr lang="en-US" dirty="0"/>
              <a:t>) in people with epilepsy.</a:t>
            </a:r>
            <a:r>
              <a:rPr lang="en-US" baseline="30000" dirty="0"/>
              <a:t>1</a:t>
            </a:r>
            <a:r>
              <a:rPr lang="en-US" dirty="0"/>
              <a:t> Study findings showed that factors predictive of a significantly reduced </a:t>
            </a:r>
            <a:r>
              <a:rPr lang="en-US" dirty="0" err="1"/>
              <a:t>HRQoL</a:t>
            </a:r>
            <a:r>
              <a:rPr lang="en-US" dirty="0"/>
              <a:t> in people with epilepsy included high disease burden (specifically, high seizure frequency, poor tolerability of antiseizure medication, comorbid depression and worry about new seizures; p≤0.001 for all), and stigma (p=0.027).</a:t>
            </a:r>
            <a:r>
              <a:rPr lang="en-US" baseline="30000" dirty="0"/>
              <a:t>1</a:t>
            </a:r>
            <a:r>
              <a:rPr lang="en-US" baseline="0" dirty="0"/>
              <a:t> </a:t>
            </a:r>
          </a:p>
          <a:p>
            <a:r>
              <a:rPr lang="en-US" baseline="0" dirty="0"/>
              <a:t>However, the type of epilepsy syndrome, duration of epilepsy and total length of hospitalization in the previous 3 months were not significantly correlated with a reduced </a:t>
            </a:r>
            <a:r>
              <a:rPr lang="en-US" baseline="0" dirty="0" err="1"/>
              <a:t>HRQoL</a:t>
            </a:r>
            <a:r>
              <a:rPr lang="en-US" baseline="0" dirty="0"/>
              <a:t>, suggesting that the chronicity of epilepsy is not necessarily associated with a reduced quality of life.</a:t>
            </a:r>
            <a:r>
              <a:rPr lang="en-US" baseline="30000" dirty="0"/>
              <a:t>1</a:t>
            </a:r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Siebenbrodt</a:t>
            </a:r>
            <a:r>
              <a:rPr lang="en-US" dirty="0"/>
              <a:t> K, Willems LM, von Podewils F, et al. Determinants of quality of life in adults with epilepsy: a multicenter, cross-sectional study from Germany. Neurol Res </a:t>
            </a:r>
            <a:r>
              <a:rPr lang="en-US" dirty="0" err="1"/>
              <a:t>Pract</a:t>
            </a:r>
            <a:r>
              <a:rPr lang="en-US" dirty="0"/>
              <a:t> 2023; 5: 41.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Mlinar S, Petek D, </a:t>
            </a:r>
            <a:r>
              <a:rPr lang="en-GB" dirty="0" err="1"/>
              <a:t>Cotič</a:t>
            </a:r>
            <a:r>
              <a:rPr lang="en-GB" dirty="0"/>
              <a:t> Ž, et al. Persons with epilepsy: between social inclusion and marginalisation. </a:t>
            </a:r>
            <a:r>
              <a:rPr lang="en-GB" dirty="0" err="1"/>
              <a:t>Behav</a:t>
            </a:r>
            <a:r>
              <a:rPr lang="en-GB" dirty="0"/>
              <a:t> </a:t>
            </a:r>
            <a:r>
              <a:rPr lang="en-GB" dirty="0" err="1"/>
              <a:t>Neurol</a:t>
            </a:r>
            <a:r>
              <a:rPr lang="en-GB" dirty="0"/>
              <a:t> 2016; 2016: 2018509.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Sillanpää M, Schmidt D. Long-term employment of adults with childhood-onset epilepsy: a prospective population-based study. Epilepsia 2010; 51 (6): 1053–1060.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Obiako</a:t>
            </a:r>
            <a:r>
              <a:rPr lang="en-GB" dirty="0"/>
              <a:t> OR, Sheikh TL, Kehinde JA, et al. Factors affecting epilepsy treatment outcomes in Nigeria. Acta </a:t>
            </a:r>
            <a:r>
              <a:rPr lang="en-GB" dirty="0" err="1"/>
              <a:t>Neurol</a:t>
            </a:r>
            <a:r>
              <a:rPr lang="en-GB" dirty="0"/>
              <a:t> Scand 2014; 130 (6): 360–367.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8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09C1A-5373-4EF0-0473-A5935B2456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Epilepsy – Epidemiology and burden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5BBE17-8CF7-594F-CE46-370704CD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Quality of life in people with epilepsy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09A64A-6622-DCAA-CA53-8CB24667D82A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noProof="0">
                <a:solidFill>
                  <a:schemeClr val="tx1"/>
                </a:solidFill>
              </a:rPr>
              <a:t>Due to the stigma and medical and social disability associated with epilepsy, people with epilepsy are </a:t>
            </a:r>
            <a:br>
              <a:rPr lang="en-GB" noProof="0">
                <a:solidFill>
                  <a:schemeClr val="tx1"/>
                </a:solidFill>
              </a:rPr>
            </a:br>
            <a:r>
              <a:rPr lang="en-GB" noProof="0">
                <a:solidFill>
                  <a:schemeClr val="tx1"/>
                </a:solidFill>
              </a:rPr>
              <a:t>socially disadvantaged, with lower quality of life relative to their peers</a:t>
            </a:r>
            <a:r>
              <a:rPr lang="en-GB" baseline="30000" noProof="0">
                <a:solidFill>
                  <a:schemeClr val="tx1"/>
                </a:solidFill>
              </a:rPr>
              <a:t>1,2</a:t>
            </a:r>
          </a:p>
          <a:p>
            <a:r>
              <a:rPr lang="en-GB" noProof="0">
                <a:solidFill>
                  <a:schemeClr val="tx1"/>
                </a:solidFill>
              </a:rPr>
              <a:t>Low levels of education can ultimately lead to unemployability, or lower employment status of people with epilepsy</a:t>
            </a:r>
            <a:r>
              <a:rPr lang="en-GB" baseline="30000" noProof="0">
                <a:solidFill>
                  <a:schemeClr val="tx1"/>
                </a:solidFill>
              </a:rPr>
              <a:t>2,3</a:t>
            </a:r>
          </a:p>
          <a:p>
            <a:r>
              <a:rPr lang="en-GB">
                <a:solidFill>
                  <a:schemeClr val="tx1"/>
                </a:solidFill>
              </a:rPr>
              <a:t>A</a:t>
            </a:r>
            <a:r>
              <a:rPr lang="en-GB" noProof="0">
                <a:solidFill>
                  <a:schemeClr val="tx1"/>
                </a:solidFill>
              </a:rPr>
              <a:t> normal standard of intelligence, age &gt;6 years at onset of epilepsy, and a good standard of vocational education are factors predictive of employment in early adulthood in one study</a:t>
            </a:r>
            <a:r>
              <a:rPr lang="en-GB" baseline="30000" noProof="0">
                <a:solidFill>
                  <a:schemeClr val="tx1"/>
                </a:solidFill>
              </a:rPr>
              <a:t>3</a:t>
            </a:r>
          </a:p>
          <a:p>
            <a:r>
              <a:rPr lang="en-GB">
                <a:solidFill>
                  <a:schemeClr val="tx1"/>
                </a:solidFill>
              </a:rPr>
              <a:t>Patients with epilepsy are more likely to experience good treatment outcomes if they are older, better educated, employed, or supported by family members</a:t>
            </a:r>
            <a:r>
              <a:rPr lang="en-GB" baseline="30000">
                <a:solidFill>
                  <a:schemeClr val="tx1"/>
                </a:solidFill>
              </a:rPr>
              <a:t>4</a:t>
            </a:r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27AD65-5C92-CA6A-1872-CAB06844A9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/>
              <a:t>EQ5D=European Quality of Life 5 dimensions; TTO=time trade off</a:t>
            </a:r>
          </a:p>
          <a:p>
            <a:endParaRPr lang="en-GB" noProof="0"/>
          </a:p>
          <a:p>
            <a:r>
              <a:rPr lang="en-GB" noProof="0"/>
              <a:t>1. </a:t>
            </a:r>
            <a:r>
              <a:rPr lang="en-GB" noProof="0" err="1"/>
              <a:t>Siebenbrodt</a:t>
            </a:r>
            <a:r>
              <a:rPr lang="en-GB" noProof="0"/>
              <a:t> et al. </a:t>
            </a:r>
            <a:r>
              <a:rPr lang="en-GB" noProof="0" err="1"/>
              <a:t>Neurol</a:t>
            </a:r>
            <a:r>
              <a:rPr lang="en-GB" noProof="0"/>
              <a:t> Res </a:t>
            </a:r>
            <a:r>
              <a:rPr lang="en-GB" noProof="0" err="1"/>
              <a:t>Pract</a:t>
            </a:r>
            <a:r>
              <a:rPr lang="en-GB" noProof="0"/>
              <a:t> 2023;5:41; 2. Mlinar et al. </a:t>
            </a:r>
            <a:r>
              <a:rPr lang="en-GB" noProof="0" err="1"/>
              <a:t>Behav</a:t>
            </a:r>
            <a:r>
              <a:rPr lang="en-GB" noProof="0"/>
              <a:t> </a:t>
            </a:r>
            <a:r>
              <a:rPr lang="en-GB" noProof="0" err="1"/>
              <a:t>Neurol</a:t>
            </a:r>
            <a:r>
              <a:rPr lang="en-GB" noProof="0"/>
              <a:t> 2016;2016:2018509; </a:t>
            </a:r>
            <a:br>
              <a:rPr lang="en-GB" noProof="0"/>
            </a:br>
            <a:r>
              <a:rPr lang="en-GB" noProof="0"/>
              <a:t>3. </a:t>
            </a:r>
            <a:r>
              <a:rPr lang="en-US" noProof="0"/>
              <a:t>Sillanpää &amp; Schmidt. Epilepsia 2010;51(6):1053–1060; 4. </a:t>
            </a:r>
            <a:r>
              <a:rPr lang="en-US" noProof="0" err="1"/>
              <a:t>Obiako</a:t>
            </a:r>
            <a:r>
              <a:rPr lang="en-US" noProof="0"/>
              <a:t> et al. Acta Neurol Scand 2014;130(6):360–367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9FEBB2FD-4C4A-1840-F797-51224EA6AE45}"/>
              </a:ext>
            </a:extLst>
          </p:cNvPr>
          <p:cNvSpPr txBox="1"/>
          <p:nvPr/>
        </p:nvSpPr>
        <p:spPr>
          <a:xfrm>
            <a:off x="6273657" y="5888880"/>
            <a:ext cx="505441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GB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</a:t>
            </a:r>
            <a:r>
              <a:rPr lang="en-GB" sz="900" noProof="0" dirty="0"/>
              <a:t>Determinants of quality of life in adults with epilepsy: a </a:t>
            </a:r>
            <a:r>
              <a:rPr lang="en-GB" sz="900" noProof="0" dirty="0" err="1"/>
              <a:t>multicenter</a:t>
            </a:r>
            <a:r>
              <a:rPr lang="en-GB" sz="900" noProof="0" dirty="0"/>
              <a:t>, cross-sectional study from Germany</a:t>
            </a:r>
            <a:r>
              <a:rPr lang="en-GB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by </a:t>
            </a:r>
            <a:r>
              <a:rPr lang="en-GB" sz="900" kern="1200" noProof="0" dirty="0" err="1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Siebenbrodt</a:t>
            </a:r>
            <a:r>
              <a:rPr lang="en-GB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used under CC-BY. This work is licensed under Creative Commons license CC-</a:t>
            </a:r>
            <a:r>
              <a:rPr lang="en-GB" sz="900" noProof="0" dirty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BY-SA</a:t>
            </a:r>
            <a:r>
              <a:rPr lang="en-GB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 Lundbeck Foundation.</a:t>
            </a:r>
            <a:endParaRPr lang="en-GB" sz="1200" noProof="0" dirty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3732792-7483-E5F3-A16D-9E0A8CB58056}"/>
              </a:ext>
            </a:extLst>
          </p:cNvPr>
          <p:cNvSpPr txBox="1"/>
          <p:nvPr/>
        </p:nvSpPr>
        <p:spPr>
          <a:xfrm>
            <a:off x="7099641" y="1430799"/>
            <a:ext cx="4619920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600" b="1" noProof="0">
                <a:solidFill>
                  <a:schemeClr val="accent2">
                    <a:lumMod val="50000"/>
                  </a:schemeClr>
                </a:solidFill>
              </a:rPr>
              <a:t>Quality of life in a multi-centre, cross-sectional study of people with epilepsy (n=476)</a:t>
            </a:r>
            <a:r>
              <a:rPr lang="en-GB" sz="1600" b="1" baseline="30000" noProof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FE70BF0-BC9A-EFE4-BB54-B4CD80705081}"/>
              </a:ext>
            </a:extLst>
          </p:cNvPr>
          <p:cNvGrpSpPr/>
          <p:nvPr/>
        </p:nvGrpSpPr>
        <p:grpSpPr>
          <a:xfrm>
            <a:off x="6402365" y="1949631"/>
            <a:ext cx="5262766" cy="3839400"/>
            <a:chOff x="6402365" y="1949631"/>
            <a:chExt cx="5262766" cy="38394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2EF9618-1A8C-4967-0A7B-080C8BAC8127}"/>
                </a:ext>
              </a:extLst>
            </p:cNvPr>
            <p:cNvCxnSpPr>
              <a:cxnSpLocks/>
            </p:cNvCxnSpPr>
            <p:nvPr/>
          </p:nvCxnSpPr>
          <p:spPr>
            <a:xfrm>
              <a:off x="7114540" y="2118908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A768580-44A5-9B2C-6744-651DABA26ED6}"/>
                </a:ext>
              </a:extLst>
            </p:cNvPr>
            <p:cNvSpPr txBox="1"/>
            <p:nvPr/>
          </p:nvSpPr>
          <p:spPr>
            <a:xfrm>
              <a:off x="6674414" y="1949631"/>
              <a:ext cx="47000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600" noProof="0">
                  <a:solidFill>
                    <a:schemeClr val="tx2"/>
                  </a:solidFill>
                </a:rPr>
                <a:t>1.0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64F66EC-5759-32D2-F612-0F945BBCA566}"/>
                </a:ext>
              </a:extLst>
            </p:cNvPr>
            <p:cNvCxnSpPr>
              <a:cxnSpLocks/>
            </p:cNvCxnSpPr>
            <p:nvPr/>
          </p:nvCxnSpPr>
          <p:spPr>
            <a:xfrm>
              <a:off x="7114540" y="3116040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E963AE5-9F8C-3EF2-5844-8ADF4B104014}"/>
                </a:ext>
              </a:extLst>
            </p:cNvPr>
            <p:cNvSpPr txBox="1"/>
            <p:nvPr/>
          </p:nvSpPr>
          <p:spPr>
            <a:xfrm>
              <a:off x="6674414" y="2948940"/>
              <a:ext cx="47000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600" noProof="0">
                  <a:solidFill>
                    <a:schemeClr val="tx2"/>
                  </a:solidFill>
                </a:rPr>
                <a:t>0.9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873EDA6-4003-7548-3FB1-9872FF45543D}"/>
                </a:ext>
              </a:extLst>
            </p:cNvPr>
            <p:cNvCxnSpPr>
              <a:cxnSpLocks/>
            </p:cNvCxnSpPr>
            <p:nvPr/>
          </p:nvCxnSpPr>
          <p:spPr>
            <a:xfrm>
              <a:off x="7114540" y="4113172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9FF6895-7307-B7CE-E756-A94ED7DCCD5B}"/>
                </a:ext>
              </a:extLst>
            </p:cNvPr>
            <p:cNvSpPr txBox="1"/>
            <p:nvPr/>
          </p:nvSpPr>
          <p:spPr>
            <a:xfrm>
              <a:off x="6674414" y="3941717"/>
              <a:ext cx="47000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600" noProof="0">
                  <a:solidFill>
                    <a:schemeClr val="tx2"/>
                  </a:solidFill>
                </a:rPr>
                <a:t>0.8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F6FFBFF-FE07-4C84-0A98-752EE991F575}"/>
                </a:ext>
              </a:extLst>
            </p:cNvPr>
            <p:cNvCxnSpPr>
              <a:cxnSpLocks/>
            </p:cNvCxnSpPr>
            <p:nvPr/>
          </p:nvCxnSpPr>
          <p:spPr>
            <a:xfrm>
              <a:off x="7114540" y="5110303"/>
              <a:ext cx="4550591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EFBCE9B-7C7A-5C90-9C62-A84004ED3278}"/>
                </a:ext>
              </a:extLst>
            </p:cNvPr>
            <p:cNvSpPr txBox="1"/>
            <p:nvPr/>
          </p:nvSpPr>
          <p:spPr>
            <a:xfrm>
              <a:off x="6674414" y="4941026"/>
              <a:ext cx="47000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600" noProof="0">
                  <a:solidFill>
                    <a:schemeClr val="tx2"/>
                  </a:solidFill>
                </a:rPr>
                <a:t>0.7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26308AB-7BDF-93B5-AD24-506C30DFE491}"/>
                </a:ext>
              </a:extLst>
            </p:cNvPr>
            <p:cNvSpPr txBox="1"/>
            <p:nvPr/>
          </p:nvSpPr>
          <p:spPr>
            <a:xfrm rot="16200000">
              <a:off x="5056080" y="3461926"/>
              <a:ext cx="303112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b="1" noProof="0">
                  <a:solidFill>
                    <a:schemeClr val="tx2"/>
                  </a:solidFill>
                </a:rPr>
                <a:t>EQ5D index value (TTO)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FA5CC82-CD73-8C20-E2F7-A74E568C65E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19937" y="5148403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04C950-58C2-04AE-D53A-0A2553546E0D}"/>
                </a:ext>
              </a:extLst>
            </p:cNvPr>
            <p:cNvSpPr txBox="1"/>
            <p:nvPr/>
          </p:nvSpPr>
          <p:spPr>
            <a:xfrm>
              <a:off x="7170071" y="5169625"/>
              <a:ext cx="75373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sz="1600" noProof="0">
                  <a:solidFill>
                    <a:schemeClr val="tx2"/>
                  </a:solidFill>
                </a:rPr>
                <a:t>18–24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E00FF2B-DE86-3FDE-F4AE-035E84FA447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267786" y="5148403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37E1276-A8A4-09FC-1047-6849E88EFEFE}"/>
                </a:ext>
              </a:extLst>
            </p:cNvPr>
            <p:cNvSpPr txBox="1"/>
            <p:nvPr/>
          </p:nvSpPr>
          <p:spPr>
            <a:xfrm>
              <a:off x="7917922" y="5169625"/>
              <a:ext cx="75373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sz="1600" noProof="0">
                  <a:solidFill>
                    <a:schemeClr val="tx2"/>
                  </a:solidFill>
                </a:rPr>
                <a:t>25–34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67405A4-7CA5-426D-31D5-DD2D0CDAB0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15635" y="5148403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35F4DE8-8385-6894-248D-54E9CE9D0157}"/>
                </a:ext>
              </a:extLst>
            </p:cNvPr>
            <p:cNvSpPr txBox="1"/>
            <p:nvPr/>
          </p:nvSpPr>
          <p:spPr>
            <a:xfrm>
              <a:off x="8665771" y="5169625"/>
              <a:ext cx="75373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sz="1600" noProof="0">
                  <a:solidFill>
                    <a:schemeClr val="tx2"/>
                  </a:solidFill>
                </a:rPr>
                <a:t>35–44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AC8A6D9-5C65-BDCD-0F4A-FB2F44F5C56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763483" y="5148403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5139377-26F1-EE7F-052D-B1E417E58E65}"/>
                </a:ext>
              </a:extLst>
            </p:cNvPr>
            <p:cNvSpPr txBox="1"/>
            <p:nvPr/>
          </p:nvSpPr>
          <p:spPr>
            <a:xfrm>
              <a:off x="9413619" y="5169625"/>
              <a:ext cx="75373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sz="1600" noProof="0">
                  <a:solidFill>
                    <a:schemeClr val="tx2"/>
                  </a:solidFill>
                </a:rPr>
                <a:t>45–54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6F0F05C-7BA7-8768-BB6A-CCB665F5516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514597" y="5148403"/>
              <a:ext cx="54000" cy="0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B4EE965-316A-9CE4-AF6A-AF62CCC3599B}"/>
                </a:ext>
              </a:extLst>
            </p:cNvPr>
            <p:cNvSpPr txBox="1"/>
            <p:nvPr/>
          </p:nvSpPr>
          <p:spPr>
            <a:xfrm>
              <a:off x="10164733" y="5169625"/>
              <a:ext cx="753732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sz="1600" noProof="0">
                  <a:solidFill>
                    <a:schemeClr val="tx2"/>
                  </a:solidFill>
                </a:rPr>
                <a:t>55–64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4ECC54B-8EAE-305F-22C9-3FB6195420E0}"/>
                </a:ext>
              </a:extLst>
            </p:cNvPr>
            <p:cNvSpPr txBox="1"/>
            <p:nvPr/>
          </p:nvSpPr>
          <p:spPr>
            <a:xfrm>
              <a:off x="7178675" y="5450477"/>
              <a:ext cx="447198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b="1" noProof="0">
                  <a:solidFill>
                    <a:schemeClr val="tx2"/>
                  </a:solidFill>
                </a:rPr>
                <a:t>Age group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6AAFFCC-AE2B-DF66-F685-83EAA2DEE725}"/>
                </a:ext>
              </a:extLst>
            </p:cNvPr>
            <p:cNvCxnSpPr>
              <a:cxnSpLocks/>
            </p:cNvCxnSpPr>
            <p:nvPr/>
          </p:nvCxnSpPr>
          <p:spPr>
            <a:xfrm>
              <a:off x="7170291" y="2119449"/>
              <a:ext cx="0" cy="2986286"/>
            </a:xfrm>
            <a:prstGeom prst="line">
              <a:avLst/>
            </a:prstGeom>
            <a:ln w="19050" cap="sq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EA23D03-AE25-B974-7291-2B22C51E9A83}"/>
                </a:ext>
              </a:extLst>
            </p:cNvPr>
            <p:cNvSpPr/>
            <p:nvPr/>
          </p:nvSpPr>
          <p:spPr>
            <a:xfrm>
              <a:off x="7488281" y="2462348"/>
              <a:ext cx="115200" cy="115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DDC7EE0-52D7-7F30-C613-3926A972D131}"/>
                </a:ext>
              </a:extLst>
            </p:cNvPr>
            <p:cNvSpPr/>
            <p:nvPr/>
          </p:nvSpPr>
          <p:spPr>
            <a:xfrm>
              <a:off x="7488281" y="2762793"/>
              <a:ext cx="115200" cy="115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12ABD64-365F-1DBE-DE25-58B88045475C}"/>
                </a:ext>
              </a:extLst>
            </p:cNvPr>
            <p:cNvSpPr/>
            <p:nvPr/>
          </p:nvSpPr>
          <p:spPr>
            <a:xfrm>
              <a:off x="8236129" y="2462348"/>
              <a:ext cx="115200" cy="115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98C4EE6-3571-591C-B7FE-C898C341CA23}"/>
                </a:ext>
              </a:extLst>
            </p:cNvPr>
            <p:cNvSpPr/>
            <p:nvPr/>
          </p:nvSpPr>
          <p:spPr>
            <a:xfrm>
              <a:off x="8236129" y="2958737"/>
              <a:ext cx="115200" cy="115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FD6DB44-1A98-2839-17F2-CBFCE900385B}"/>
                </a:ext>
              </a:extLst>
            </p:cNvPr>
            <p:cNvSpPr/>
            <p:nvPr/>
          </p:nvSpPr>
          <p:spPr>
            <a:xfrm>
              <a:off x="8987244" y="2661558"/>
              <a:ext cx="115200" cy="115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0183EAE-6000-50C7-206A-3F6015BA4B71}"/>
                </a:ext>
              </a:extLst>
            </p:cNvPr>
            <p:cNvSpPr/>
            <p:nvPr/>
          </p:nvSpPr>
          <p:spPr>
            <a:xfrm>
              <a:off x="8987244" y="2962003"/>
              <a:ext cx="115200" cy="115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EB3852E-E1C2-85ED-7CD0-C8E33C93FD58}"/>
                </a:ext>
              </a:extLst>
            </p:cNvPr>
            <p:cNvSpPr/>
            <p:nvPr/>
          </p:nvSpPr>
          <p:spPr>
            <a:xfrm>
              <a:off x="9735091" y="2766064"/>
              <a:ext cx="115200" cy="115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ABBACBC-A036-3CF1-18DD-70F5F636A309}"/>
                </a:ext>
              </a:extLst>
            </p:cNvPr>
            <p:cNvSpPr/>
            <p:nvPr/>
          </p:nvSpPr>
          <p:spPr>
            <a:xfrm>
              <a:off x="9735091" y="3657602"/>
              <a:ext cx="115200" cy="115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0288DCA-40CA-DC09-E2EE-002160E7F3CF}"/>
                </a:ext>
              </a:extLst>
            </p:cNvPr>
            <p:cNvCxnSpPr>
              <a:cxnSpLocks/>
            </p:cNvCxnSpPr>
            <p:nvPr/>
          </p:nvCxnSpPr>
          <p:spPr>
            <a:xfrm>
              <a:off x="7361315" y="4763751"/>
              <a:ext cx="312738" cy="0"/>
            </a:xfrm>
            <a:prstGeom prst="line">
              <a:avLst/>
            </a:prstGeom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AC00778-FE4D-BF94-D55F-115692DC25DE}"/>
                </a:ext>
              </a:extLst>
            </p:cNvPr>
            <p:cNvSpPr txBox="1"/>
            <p:nvPr/>
          </p:nvSpPr>
          <p:spPr>
            <a:xfrm>
              <a:off x="7657201" y="4609863"/>
              <a:ext cx="190789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400" noProof="0">
                  <a:solidFill>
                    <a:schemeClr val="tx2"/>
                  </a:solidFill>
                </a:rPr>
                <a:t>Patients with epilepsy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B26B051-16A4-1267-D435-9D51B4540914}"/>
                </a:ext>
              </a:extLst>
            </p:cNvPr>
            <p:cNvSpPr/>
            <p:nvPr/>
          </p:nvSpPr>
          <p:spPr>
            <a:xfrm>
              <a:off x="7460084" y="4706151"/>
              <a:ext cx="115200" cy="1152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DD391E8-4A6F-B9F8-C02A-ED4C923FE28A}"/>
                </a:ext>
              </a:extLst>
            </p:cNvPr>
            <p:cNvCxnSpPr>
              <a:cxnSpLocks/>
            </p:cNvCxnSpPr>
            <p:nvPr/>
          </p:nvCxnSpPr>
          <p:spPr>
            <a:xfrm>
              <a:off x="7361315" y="4462414"/>
              <a:ext cx="312738" cy="0"/>
            </a:xfrm>
            <a:prstGeom prst="line">
              <a:avLst/>
            </a:prstGeom>
            <a:ln w="222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E2834DB-29E4-819B-34B9-64D01A62BF30}"/>
                </a:ext>
              </a:extLst>
            </p:cNvPr>
            <p:cNvSpPr/>
            <p:nvPr/>
          </p:nvSpPr>
          <p:spPr>
            <a:xfrm>
              <a:off x="7460084" y="4404814"/>
              <a:ext cx="115200" cy="115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AB7F259-1195-D872-9F7D-EE5CAB80ABF9}"/>
                </a:ext>
              </a:extLst>
            </p:cNvPr>
            <p:cNvSpPr txBox="1"/>
            <p:nvPr/>
          </p:nvSpPr>
          <p:spPr>
            <a:xfrm>
              <a:off x="7657201" y="4308526"/>
              <a:ext cx="14879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400" noProof="0">
                  <a:solidFill>
                    <a:schemeClr val="tx2"/>
                  </a:solidFill>
                </a:rPr>
                <a:t>Population norm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6C3CC89-7064-70DD-5230-F3B48D35EDB1}"/>
                </a:ext>
              </a:extLst>
            </p:cNvPr>
            <p:cNvSpPr/>
            <p:nvPr/>
          </p:nvSpPr>
          <p:spPr>
            <a:xfrm>
              <a:off x="7556863" y="2521131"/>
              <a:ext cx="2968534" cy="692332"/>
            </a:xfrm>
            <a:custGeom>
              <a:avLst/>
              <a:gdLst>
                <a:gd name="connsiteX0" fmla="*/ 0 w 2968534"/>
                <a:gd name="connsiteY0" fmla="*/ 3266 h 692332"/>
                <a:gd name="connsiteX1" fmla="*/ 741317 w 2968534"/>
                <a:gd name="connsiteY1" fmla="*/ 0 h 692332"/>
                <a:gd name="connsiteX2" fmla="*/ 1472837 w 2968534"/>
                <a:gd name="connsiteY2" fmla="*/ 199209 h 692332"/>
                <a:gd name="connsiteX3" fmla="*/ 2227217 w 2968534"/>
                <a:gd name="connsiteY3" fmla="*/ 297180 h 692332"/>
                <a:gd name="connsiteX4" fmla="*/ 2968534 w 2968534"/>
                <a:gd name="connsiteY4" fmla="*/ 692332 h 69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8534" h="692332">
                  <a:moveTo>
                    <a:pt x="0" y="3266"/>
                  </a:moveTo>
                  <a:lnTo>
                    <a:pt x="741317" y="0"/>
                  </a:lnTo>
                  <a:lnTo>
                    <a:pt x="1472837" y="199209"/>
                  </a:lnTo>
                  <a:lnTo>
                    <a:pt x="2227217" y="297180"/>
                  </a:lnTo>
                  <a:lnTo>
                    <a:pt x="2968534" y="692332"/>
                  </a:lnTo>
                </a:path>
              </a:pathLst>
            </a:custGeom>
            <a:noFill/>
            <a:ln w="22225" cap="sq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984C79E-8A10-3E0D-C511-21E452AE378F}"/>
                </a:ext>
              </a:extLst>
            </p:cNvPr>
            <p:cNvSpPr/>
            <p:nvPr/>
          </p:nvSpPr>
          <p:spPr>
            <a:xfrm>
              <a:off x="7563394" y="2820692"/>
              <a:ext cx="2968535" cy="1384663"/>
            </a:xfrm>
            <a:custGeom>
              <a:avLst/>
              <a:gdLst>
                <a:gd name="connsiteX0" fmla="*/ 0 w 2968535"/>
                <a:gd name="connsiteY0" fmla="*/ 0 h 1384663"/>
                <a:gd name="connsiteX1" fmla="*/ 718457 w 2968535"/>
                <a:gd name="connsiteY1" fmla="*/ 195943 h 1384663"/>
                <a:gd name="connsiteX2" fmla="*/ 1479369 w 2968535"/>
                <a:gd name="connsiteY2" fmla="*/ 199209 h 1384663"/>
                <a:gd name="connsiteX3" fmla="*/ 2227217 w 2968535"/>
                <a:gd name="connsiteY3" fmla="*/ 894806 h 1384663"/>
                <a:gd name="connsiteX4" fmla="*/ 2968535 w 2968535"/>
                <a:gd name="connsiteY4" fmla="*/ 1384663 h 138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8535" h="1384663">
                  <a:moveTo>
                    <a:pt x="0" y="0"/>
                  </a:moveTo>
                  <a:lnTo>
                    <a:pt x="718457" y="195943"/>
                  </a:lnTo>
                  <a:lnTo>
                    <a:pt x="1479369" y="199209"/>
                  </a:lnTo>
                  <a:lnTo>
                    <a:pt x="2227217" y="894806"/>
                  </a:lnTo>
                  <a:lnTo>
                    <a:pt x="2968535" y="1384663"/>
                  </a:lnTo>
                </a:path>
              </a:pathLst>
            </a:custGeom>
            <a:noFill/>
            <a:ln w="22225" cap="sq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59E75C4-1F79-F7D4-F69A-F884DC3D60E2}"/>
                </a:ext>
              </a:extLst>
            </p:cNvPr>
            <p:cNvSpPr/>
            <p:nvPr/>
          </p:nvSpPr>
          <p:spPr>
            <a:xfrm>
              <a:off x="10567988" y="3228975"/>
              <a:ext cx="723900" cy="588169"/>
            </a:xfrm>
            <a:custGeom>
              <a:avLst/>
              <a:gdLst>
                <a:gd name="connsiteX0" fmla="*/ 0 w 723900"/>
                <a:gd name="connsiteY0" fmla="*/ 0 h 588169"/>
                <a:gd name="connsiteX1" fmla="*/ 723900 w 723900"/>
                <a:gd name="connsiteY1" fmla="*/ 588169 h 58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00" h="588169">
                  <a:moveTo>
                    <a:pt x="0" y="0"/>
                  </a:moveTo>
                  <a:lnTo>
                    <a:pt x="723900" y="588169"/>
                  </a:lnTo>
                </a:path>
              </a:pathLst>
            </a:custGeom>
            <a:noFill/>
            <a:ln w="22225" cap="sq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EB53334-A8B2-8079-07F1-16FFE272CCE9}"/>
                </a:ext>
              </a:extLst>
            </p:cNvPr>
            <p:cNvSpPr/>
            <p:nvPr/>
          </p:nvSpPr>
          <p:spPr>
            <a:xfrm>
              <a:off x="10565607" y="3633788"/>
              <a:ext cx="707231" cy="576262"/>
            </a:xfrm>
            <a:custGeom>
              <a:avLst/>
              <a:gdLst>
                <a:gd name="connsiteX0" fmla="*/ 0 w 707231"/>
                <a:gd name="connsiteY0" fmla="*/ 576262 h 576262"/>
                <a:gd name="connsiteX1" fmla="*/ 707231 w 707231"/>
                <a:gd name="connsiteY1" fmla="*/ 0 h 57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7231" h="576262">
                  <a:moveTo>
                    <a:pt x="0" y="576262"/>
                  </a:moveTo>
                  <a:lnTo>
                    <a:pt x="707231" y="0"/>
                  </a:lnTo>
                </a:path>
              </a:pathLst>
            </a:custGeom>
            <a:noFill/>
            <a:ln w="22225" cap="sq"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6056F49-E7C2-AF5C-790C-1F337092244A}"/>
                </a:ext>
              </a:extLst>
            </p:cNvPr>
            <p:cNvSpPr/>
            <p:nvPr/>
          </p:nvSpPr>
          <p:spPr>
            <a:xfrm>
              <a:off x="11243849" y="3559630"/>
              <a:ext cx="115200" cy="1152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D8C1361-9851-28E8-F2A3-0EE23CC029DD}"/>
                </a:ext>
              </a:extLst>
            </p:cNvPr>
            <p:cNvSpPr/>
            <p:nvPr/>
          </p:nvSpPr>
          <p:spPr>
            <a:xfrm>
              <a:off x="11243849" y="3765372"/>
              <a:ext cx="115200" cy="115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424AE53C-0CA7-3596-79CD-1DEB06722F23}"/>
                </a:ext>
              </a:extLst>
            </p:cNvPr>
            <p:cNvSpPr/>
            <p:nvPr/>
          </p:nvSpPr>
          <p:spPr>
            <a:xfrm>
              <a:off x="10482939" y="4159638"/>
              <a:ext cx="115200" cy="115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899ADBC-1ED8-D6E9-9337-FC05D433ED9A}"/>
                </a:ext>
              </a:extLst>
            </p:cNvPr>
            <p:cNvSpPr/>
            <p:nvPr/>
          </p:nvSpPr>
          <p:spPr>
            <a:xfrm>
              <a:off x="10482939" y="3157950"/>
              <a:ext cx="115200" cy="115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634340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524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Quality of life in people with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21</cp:revision>
  <dcterms:created xsi:type="dcterms:W3CDTF">2022-12-01T09:25:49Z</dcterms:created>
  <dcterms:modified xsi:type="dcterms:W3CDTF">2025-11-21T10:54:29Z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