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354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86F46B-D11B-7411-908D-9B4A368D0C37}" name="Chris Edge" initials="CE" userId="S::Chris.Edge@primeglobalpeople.com::9878e1fe-fc43-4c11-846c-29f97c46eb4b" providerId="AD"/>
  <p188:author id="{8F4F1484-770B-D90B-A95A-C4CCDCB84F04}" name="Writer" initials="W" userId="Writer" providerId="None"/>
  <p188:author id="{F7EC7488-4E4A-9C24-064D-EB73800D8BFC}" name="Richard Idro" initials="RI" userId="7dfe09efb8e7ea95" providerId="Windows Live"/>
  <p188:author id="{84A0BA9C-F2E9-B8CF-E2CA-FB900B63242B}" name="Data check" initials="W" userId="Data check" providerId="None"/>
  <p188:author id="{62E723AE-9468-6AF4-9FB1-9993C575DEE3}" name="Rachel Jagger" initials="RJ" userId="Rachel Jagger" providerId="None"/>
  <p188:author id="{F2D0FFB5-EB56-59DB-76CD-FC78FE905FF0}" name="Nathalie Jette" initials="NJ" userId="S::Nathalie.Jette@albertahealthservices.ca::7297b556-3b89-41a0-b352-e136127f32bd" providerId="AD"/>
  <p188:author id="{548E33BE-41FD-592C-5C8D-31BD765ADCA9}" name="Cambridge" initials="CB" userId="Cambridge" providerId="None"/>
  <p188:author id="{8E3695DE-FAD3-1F21-5694-4325E99CF0BD}" name="Penny Staton" initials="MW" userId="Penny Staton" providerId="None"/>
  <p188:author id="{FFE47EE6-A2F0-13A5-8EE8-3661DB1849A6}" name="Medical Writer" initials="MP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3F1A01"/>
    <a:srgbClr val="1A1A17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19" autoAdjust="0"/>
    <p:restoredTop sz="74578" autoAdjust="0"/>
  </p:normalViewPr>
  <p:slideViewPr>
    <p:cSldViewPr snapToGrid="0">
      <p:cViewPr varScale="1">
        <p:scale>
          <a:sx n="74" d="100"/>
          <a:sy n="74" d="100"/>
        </p:scale>
        <p:origin x="2112" y="29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21" d="100"/>
          <a:sy n="121" d="100"/>
        </p:scale>
        <p:origin x="478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77888" y="1374775"/>
            <a:ext cx="5064125" cy="2847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4554110" cy="3600450"/>
          </a:xfrm>
        </p:spPr>
        <p:txBody>
          <a:bodyPr/>
          <a:lstStyle/>
          <a:p>
            <a:r>
              <a:rPr lang="en-US"/>
              <a:t>Reference:</a:t>
            </a:r>
          </a:p>
          <a:p>
            <a:pPr marL="228600" indent="-228600">
              <a:buFont typeface="+mj-lt"/>
              <a:buAutoNum type="arabicPeriod"/>
            </a:pPr>
            <a:r>
              <a:rPr lang="en-US"/>
              <a:t>Sultana B, </a:t>
            </a:r>
            <a:r>
              <a:rPr lang="en-US" err="1"/>
              <a:t>Panzini</a:t>
            </a:r>
            <a:r>
              <a:rPr lang="en-US"/>
              <a:t> M-A, Veilleux </a:t>
            </a:r>
            <a:r>
              <a:rPr lang="en-US" err="1"/>
              <a:t>Carpentier</a:t>
            </a:r>
            <a:r>
              <a:rPr lang="en-US"/>
              <a:t> A, et al. Incidence and prevalence of drug-resistant epilepsy: A systematic review and meta-analysis. Neurology 2021; 96 (17): 805–817.</a:t>
            </a:r>
            <a:endParaRPr lang="en-GB"/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7990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7374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2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38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856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77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5440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49041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1416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089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89006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0774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5945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81638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960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1814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1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9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8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06810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BD4F77-A0EC-173F-5C04-55A81014A0F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Epilepsy – Epidemiology and burden</a:t>
            </a:r>
          </a:p>
          <a:p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36C1489-9FF8-1C98-99C0-AAF3B275C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Incidence and prevalence of drug-resistant epilepsy</a:t>
            </a:r>
            <a:r>
              <a:rPr lang="en-US">
                <a:solidFill>
                  <a:srgbClr val="FF0000"/>
                </a:solidFill>
              </a:rPr>
              <a:t> </a:t>
            </a:r>
            <a:r>
              <a:rPr lang="en-US">
                <a:solidFill>
                  <a:schemeClr val="tx1"/>
                </a:solidFill>
              </a:rPr>
              <a:t>(DRE)</a:t>
            </a:r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CC23BB0-A323-F81C-7D2B-FD6819491D86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r>
              <a:rPr lang="en-US" sz="1600"/>
              <a:t>A systematic review and meta-analysis determined the incidence and prevalence of </a:t>
            </a:r>
            <a:br>
              <a:rPr lang="en-US" sz="1600"/>
            </a:br>
            <a:r>
              <a:rPr lang="en-US" sz="1600"/>
              <a:t>drug-resistant </a:t>
            </a:r>
            <a:br>
              <a:rPr lang="en-US" sz="1600"/>
            </a:br>
            <a:r>
              <a:rPr lang="en-US" sz="1600"/>
              <a:t>epilepsy (DRE)</a:t>
            </a:r>
          </a:p>
          <a:p>
            <a:r>
              <a:rPr lang="en-US" sz="1600"/>
              <a:t>103 published articles (24 studies) were included in the analysis</a:t>
            </a:r>
          </a:p>
          <a:p>
            <a:r>
              <a:rPr lang="en-US"/>
              <a:t>The analysis included countries from all categories of national income</a:t>
            </a:r>
            <a:endParaRPr lang="en-GB" sz="1600"/>
          </a:p>
          <a:p>
            <a:endParaRPr lang="en-GB" sz="1600"/>
          </a:p>
          <a:p>
            <a:endParaRPr lang="en-GB" sz="1600"/>
          </a:p>
          <a:p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EAA6877-B384-94F1-82A1-A753E52A2D1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/>
              <a:t>CI:=confidence interval</a:t>
            </a:r>
          </a:p>
          <a:p>
            <a:endParaRPr lang="en-US"/>
          </a:p>
          <a:p>
            <a:r>
              <a:rPr lang="en-US"/>
              <a:t>Sultana et al. Neurology 2021;96(17):805–817</a:t>
            </a:r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C88FFA4-5EF3-2AE6-B0D7-D218123DE389}"/>
              </a:ext>
            </a:extLst>
          </p:cNvPr>
          <p:cNvSpPr txBox="1"/>
          <p:nvPr/>
        </p:nvSpPr>
        <p:spPr>
          <a:xfrm>
            <a:off x="3753731" y="2097186"/>
            <a:ext cx="55918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/>
              <a:t>Incidence of DRE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/>
              <a:t>Pooled incidence: </a:t>
            </a:r>
            <a:r>
              <a:rPr lang="en-US" sz="1600" b="1"/>
              <a:t>19.6% </a:t>
            </a:r>
            <a:r>
              <a:rPr lang="en-US" sz="1600"/>
              <a:t>(95% CI: 14.4, 25.4)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/>
              <a:t>Higher in children </a:t>
            </a:r>
            <a:r>
              <a:rPr lang="en-US" sz="1600"/>
              <a:t>vs adults/mixed ages: </a:t>
            </a:r>
            <a:br>
              <a:rPr lang="en-US" sz="1600"/>
            </a:br>
            <a:r>
              <a:rPr lang="en-US" sz="1600" b="1"/>
              <a:t>25.0% </a:t>
            </a:r>
            <a:r>
              <a:rPr lang="en-US" sz="1600"/>
              <a:t>(95% CI: 16.8, 34.3) vs </a:t>
            </a:r>
            <a:r>
              <a:rPr lang="en-US" sz="1600" b="1"/>
              <a:t>14.6% </a:t>
            </a:r>
            <a:r>
              <a:rPr lang="en-US" sz="1600"/>
              <a:t>(95% CI: 8.8, 21.6)</a:t>
            </a:r>
          </a:p>
          <a:p>
            <a:endParaRPr lang="en-GB" sz="16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BA9AA45-B665-79BA-AE37-FC210AF14644}"/>
              </a:ext>
            </a:extLst>
          </p:cNvPr>
          <p:cNvSpPr txBox="1"/>
          <p:nvPr/>
        </p:nvSpPr>
        <p:spPr>
          <a:xfrm>
            <a:off x="3753731" y="3821291"/>
            <a:ext cx="55918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/>
              <a:t>Prevalence of DRE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/>
              <a:t>Pooled prevalence: </a:t>
            </a:r>
            <a:r>
              <a:rPr lang="en-US" sz="1600" b="1"/>
              <a:t>32.4% </a:t>
            </a:r>
            <a:r>
              <a:rPr lang="en-US" sz="1600"/>
              <a:t>(95% CI: 28.1, 36.8)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/>
              <a:t>Lower in general population/community studies </a:t>
            </a:r>
            <a:r>
              <a:rPr lang="en-US" sz="1600"/>
              <a:t>vs clinic-based populations: </a:t>
            </a:r>
            <a:br>
              <a:rPr lang="en-US" sz="1600"/>
            </a:br>
            <a:r>
              <a:rPr lang="en-US" sz="1600" b="1"/>
              <a:t>13.7% </a:t>
            </a:r>
            <a:r>
              <a:rPr lang="en-US" sz="1600"/>
              <a:t>(95% CI: 9.2, 19.0) vs </a:t>
            </a:r>
            <a:r>
              <a:rPr lang="en-US" sz="1600" b="1"/>
              <a:t>36.3% </a:t>
            </a:r>
            <a:r>
              <a:rPr lang="en-US" sz="1600"/>
              <a:t>(95% CI: 30.4, 42.4)</a:t>
            </a:r>
          </a:p>
          <a:p>
            <a:endParaRPr lang="en-GB" sz="1600"/>
          </a:p>
        </p:txBody>
      </p:sp>
      <p:pic>
        <p:nvPicPr>
          <p:cNvPr id="18" name="Graphic 17" descr="Family with boy with solid fill">
            <a:extLst>
              <a:ext uri="{FF2B5EF4-FFF2-40B4-BE49-F238E27FC236}">
                <a16:creationId xmlns:a16="http://schemas.microsoft.com/office/drawing/2014/main" id="{70023D01-543B-C49B-50A1-788414547C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45581" y="2187248"/>
            <a:ext cx="1133948" cy="1133948"/>
          </a:xfrm>
          <a:prstGeom prst="rect">
            <a:avLst/>
          </a:prstGeom>
        </p:spPr>
      </p:pic>
      <p:pic>
        <p:nvPicPr>
          <p:cNvPr id="20" name="Graphic 19" descr="Hospital with solid fill">
            <a:extLst>
              <a:ext uri="{FF2B5EF4-FFF2-40B4-BE49-F238E27FC236}">
                <a16:creationId xmlns:a16="http://schemas.microsoft.com/office/drawing/2014/main" id="{D67B3680-AD56-DE0F-6172-3E5F24A626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45581" y="3923530"/>
            <a:ext cx="1133948" cy="1133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693797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572d37f1d1890eca8921f584ba6a155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25428eb0ff07b0eb7f7406fd97dbefea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6D015CB2-47D1-4541-8AF1-5BEB442909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314958-7C4D-4ED9-85EF-B13B9DA035F0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206</Words>
  <Application>Microsoft Office PowerPoint</Application>
  <PresentationFormat>Widescreen</PresentationFormat>
  <Paragraphs>18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Incidence and prevalence of drug-resistant epilepsy (DRE)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Christina Polyzogopoulou</cp:lastModifiedBy>
  <cp:revision>24</cp:revision>
  <dcterms:created xsi:type="dcterms:W3CDTF">2022-12-01T09:25:49Z</dcterms:created>
  <dcterms:modified xsi:type="dcterms:W3CDTF">2025-11-21T10:54:42Z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