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1550" y="1241425"/>
            <a:ext cx="4914900" cy="2765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Devinsky O, Spruill T, Thurman D, Friedman D. Recognizing and preventing epilepsy-related mortality: A call for action. Neurology 2016; 86 (8): 779–786.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45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FA068-5A0E-59BD-DE95-2A6AAE562E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5E5B7A-92E0-54C4-5BFE-ADBA0FE5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Epilepsy-related causes of death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932850-A0A2-14C4-F62B-6995E7A392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CNS=central nervous system; MS=multiple sclerosis; SUDEP=sudden unexplained death in epilepsy; TBI=traumatic brain injury</a:t>
            </a:r>
          </a:p>
          <a:p>
            <a:endParaRPr lang="en-US"/>
          </a:p>
          <a:p>
            <a:r>
              <a:rPr lang="en-US"/>
              <a:t>Adapted from Devinsky et al. Neurology 2016;86(8):779–786.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86B7C-92C4-5E33-C70F-034450C49218}"/>
              </a:ext>
            </a:extLst>
          </p:cNvPr>
          <p:cNvSpPr txBox="1"/>
          <p:nvPr/>
        </p:nvSpPr>
        <p:spPr>
          <a:xfrm>
            <a:off x="1580314" y="1360574"/>
            <a:ext cx="3811670" cy="242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"/>
              </a:spcBef>
              <a:spcAft>
                <a:spcPts val="240"/>
              </a:spcAft>
            </a:pPr>
            <a:r>
              <a:rPr lang="en-US" sz="1600" b="1">
                <a:solidFill>
                  <a:srgbClr val="3F1A01"/>
                </a:solidFill>
              </a:rPr>
              <a:t>Deaths directly related to epilepsy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SUDEP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Status epilepticus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Drowning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Car accidents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Falls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Burns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Other seizure-related accidents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A27A4-8337-66AC-EE9D-04347ABEFA72}"/>
              </a:ext>
            </a:extLst>
          </p:cNvPr>
          <p:cNvSpPr txBox="1"/>
          <p:nvPr/>
        </p:nvSpPr>
        <p:spPr>
          <a:xfrm>
            <a:off x="1581990" y="3999055"/>
            <a:ext cx="4664067" cy="2021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"/>
              </a:spcBef>
              <a:spcAft>
                <a:spcPts val="240"/>
              </a:spcAft>
            </a:pPr>
            <a:r>
              <a:rPr lang="en-US" sz="1600" b="1">
                <a:solidFill>
                  <a:srgbClr val="3F1A01"/>
                </a:solidFill>
              </a:rPr>
              <a:t>Deaths due to acute symptomatic seizures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With or without status epilepticus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Occurring within 1 week of stroke, TBI, anoxic encephalopathy, or intracranial surgery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First identification of subdural </a:t>
            </a:r>
            <a:r>
              <a:rPr lang="en-US" sz="1600" err="1">
                <a:solidFill>
                  <a:srgbClr val="3F1A01"/>
                </a:solidFill>
              </a:rPr>
              <a:t>haematoma</a:t>
            </a:r>
            <a:r>
              <a:rPr lang="en-US" sz="1600">
                <a:solidFill>
                  <a:srgbClr val="3F1A01"/>
                </a:solidFill>
              </a:rPr>
              <a:t> or CNS infection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Active phase of MS/autoimmune disorders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85FCB1-E68F-2FDE-B90D-5861C8EAEC0A}"/>
              </a:ext>
            </a:extLst>
          </p:cNvPr>
          <p:cNvSpPr txBox="1"/>
          <p:nvPr/>
        </p:nvSpPr>
        <p:spPr>
          <a:xfrm>
            <a:off x="7473489" y="1360574"/>
            <a:ext cx="388419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"/>
              </a:spcBef>
              <a:spcAft>
                <a:spcPts val="240"/>
              </a:spcAft>
            </a:pPr>
            <a:r>
              <a:rPr lang="en-US" sz="1600" b="1">
                <a:solidFill>
                  <a:srgbClr val="3F1A01"/>
                </a:solidFill>
              </a:rPr>
              <a:t>Deaths indirectly related to epilepsy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Aspiration pneumonia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Suicide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Cardiovascular disease that may be exacerbated or caused by antiseizure medication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17B179-611F-F0AE-19C1-B464AAFF44AE}"/>
              </a:ext>
            </a:extLst>
          </p:cNvPr>
          <p:cNvSpPr txBox="1"/>
          <p:nvPr/>
        </p:nvSpPr>
        <p:spPr>
          <a:xfrm>
            <a:off x="7473485" y="3999055"/>
            <a:ext cx="388419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"/>
              </a:spcBef>
              <a:spcAft>
                <a:spcPts val="240"/>
              </a:spcAft>
            </a:pPr>
            <a:r>
              <a:rPr lang="en-US" sz="1600" b="1">
                <a:solidFill>
                  <a:srgbClr val="3F1A01"/>
                </a:solidFill>
              </a:rPr>
              <a:t>Deaths due to underlying neurological disease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Brain </a:t>
            </a:r>
            <a:r>
              <a:rPr lang="en-US" sz="1600" err="1">
                <a:solidFill>
                  <a:srgbClr val="3F1A01"/>
                </a:solidFill>
              </a:rPr>
              <a:t>tumour</a:t>
            </a:r>
            <a:endParaRPr lang="en-US" sz="1600">
              <a:solidFill>
                <a:srgbClr val="3F1A01"/>
              </a:solidFill>
            </a:endParaRP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Stroke</a:t>
            </a:r>
          </a:p>
          <a:p>
            <a:pPr marL="285750" indent="-285750">
              <a:spcBef>
                <a:spcPts val="240"/>
              </a:spcBef>
              <a:spcAft>
                <a:spcPts val="24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F1A01"/>
                </a:solidFill>
              </a:rPr>
              <a:t>Metabolic/genetic and neurodegenerative diseases</a:t>
            </a:r>
          </a:p>
        </p:txBody>
      </p:sp>
      <p:pic>
        <p:nvPicPr>
          <p:cNvPr id="17" name="Graphic 16" descr="Slippery Road with solid fill">
            <a:extLst>
              <a:ext uri="{FF2B5EF4-FFF2-40B4-BE49-F238E27FC236}">
                <a16:creationId xmlns:a16="http://schemas.microsoft.com/office/drawing/2014/main" id="{B13352D5-4B5A-1F53-140B-D32518BAB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647" y="1597547"/>
            <a:ext cx="1040003" cy="1040003"/>
          </a:xfrm>
          <a:prstGeom prst="rect">
            <a:avLst/>
          </a:prstGeom>
        </p:spPr>
      </p:pic>
      <p:pic>
        <p:nvPicPr>
          <p:cNvPr id="19" name="Graphic 18" descr="Artificial Intelligence with solid fill">
            <a:extLst>
              <a:ext uri="{FF2B5EF4-FFF2-40B4-BE49-F238E27FC236}">
                <a16:creationId xmlns:a16="http://schemas.microsoft.com/office/drawing/2014/main" id="{524669C9-A147-5467-0C10-B15ED03474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647" y="4309325"/>
            <a:ext cx="1040003" cy="1040003"/>
          </a:xfrm>
          <a:prstGeom prst="rect">
            <a:avLst/>
          </a:prstGeom>
        </p:spPr>
      </p:pic>
      <p:pic>
        <p:nvPicPr>
          <p:cNvPr id="21" name="Graphic 20" descr="Left Brain with solid fill">
            <a:extLst>
              <a:ext uri="{FF2B5EF4-FFF2-40B4-BE49-F238E27FC236}">
                <a16:creationId xmlns:a16="http://schemas.microsoft.com/office/drawing/2014/main" id="{ADA2290C-576B-ADE8-C087-B36121B5A7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7957" y="4112076"/>
            <a:ext cx="1140486" cy="1140486"/>
          </a:xfrm>
          <a:prstGeom prst="rect">
            <a:avLst/>
          </a:prstGeom>
        </p:spPr>
      </p:pic>
      <p:pic>
        <p:nvPicPr>
          <p:cNvPr id="23" name="Graphic 22" descr="Heart with pulse with solid fill">
            <a:extLst>
              <a:ext uri="{FF2B5EF4-FFF2-40B4-BE49-F238E27FC236}">
                <a16:creationId xmlns:a16="http://schemas.microsoft.com/office/drawing/2014/main" id="{CD6C0A74-3926-6904-97BE-575F819ACA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7812" y="1533906"/>
            <a:ext cx="1103644" cy="11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5594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170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Epilepsy-related causes of death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26</cp:revision>
  <dcterms:created xsi:type="dcterms:W3CDTF">2022-12-01T09:25:49Z</dcterms:created>
  <dcterms:modified xsi:type="dcterms:W3CDTF">2025-11-21T10:54:52Z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