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4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8F4F1484-770B-D90B-A95A-C4CCDCB84F04}" name="Writer" initials="W" userId="Writer" providerId="None"/>
  <p188:author id="{F7EC7488-4E4A-9C24-064D-EB73800D8BFC}" name="Richard Idro" initials="RI" userId="7dfe09efb8e7ea95" providerId="Windows Live"/>
  <p188:author id="{84A0BA9C-F2E9-B8CF-E2CA-FB900B63242B}" name="Data check" initials="W" userId="Data check" providerId="None"/>
  <p188:author id="{62E723AE-9468-6AF4-9FB1-9993C575DEE3}" name="Rachel Jagger" initials="RJ" userId="Rachel Jagger" providerId="None"/>
  <p188:author id="{F2D0FFB5-EB56-59DB-76CD-FC78FE905FF0}" name="Nathalie Jette" initials="NJ" userId="S::Nathalie.Jette@albertahealthservices.ca::7297b556-3b89-41a0-b352-e136127f32bd" providerId="AD"/>
  <p188:author id="{548E33BE-41FD-592C-5C8D-31BD765ADCA9}" name="Cambridge" initials="CB" userId="Cambridge" providerId="None"/>
  <p188:author id="{8E3695DE-FAD3-1F21-5694-4325E99CF0BD}" name="Penny Staton" initials="MW" userId="Penny Staton" providerId="Non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F1A01"/>
    <a:srgbClr val="1A1A17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74578" autoAdjust="0"/>
  </p:normalViewPr>
  <p:slideViewPr>
    <p:cSldViewPr snapToGrid="0">
      <p:cViewPr varScale="1">
        <p:scale>
          <a:sx n="74" d="100"/>
          <a:sy n="74" d="100"/>
        </p:scale>
        <p:origin x="211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68388" y="1416050"/>
            <a:ext cx="4945062" cy="2781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study was conducted in the Kilifi region of Kenya that covers a population of more than 233,800 people.</a:t>
            </a:r>
            <a:r>
              <a:rPr lang="en-US" baseline="30000" dirty="0"/>
              <a:t>1 </a:t>
            </a:r>
            <a:r>
              <a:rPr lang="en-US" dirty="0"/>
              <a:t>At the first stage of the study a survey of the heads of households were asked 2 questions to identify potential family members with active convulsive epilepsy.</a:t>
            </a:r>
            <a:r>
              <a:rPr lang="en-US" baseline="30000" dirty="0"/>
              <a:t>1 </a:t>
            </a:r>
            <a:r>
              <a:rPr lang="en-US" dirty="0"/>
              <a:t>At the second stage, those who had been identified completed a more detailed epilepsy screening tool and evaluation by an epilepsy specialist healthcare provider.</a:t>
            </a:r>
            <a:r>
              <a:rPr lang="en-US" baseline="30000" dirty="0"/>
              <a:t>1 </a:t>
            </a:r>
            <a:r>
              <a:rPr lang="en-US" dirty="0"/>
              <a:t>Participants were followed-up until death or censored if they had migrated out of the area.</a:t>
            </a:r>
            <a:r>
              <a:rPr lang="en-US" baseline="30000" dirty="0"/>
              <a:t>1</a:t>
            </a:r>
            <a:r>
              <a:rPr lang="en-US" dirty="0"/>
              <a:t> The cause of death was ascertained from the bereaved relatives, as death certificates are destroyed after the funeral in this region.</a:t>
            </a:r>
            <a:r>
              <a:rPr lang="en-US" baseline="30000" dirty="0"/>
              <a:t>1</a:t>
            </a:r>
            <a:r>
              <a:rPr lang="en-US" dirty="0"/>
              <a:t> The most common reported cause of death related to epilepsy was status epilepticus or prolonged seizures, followed by SUDEP.</a:t>
            </a:r>
            <a:r>
              <a:rPr lang="en-US" baseline="30000" dirty="0"/>
              <a:t>1 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Ngugi AK, Bottomley C, Fegan G, et al. Premature mortality in active convulsive epilepsy in rural Kenya: causes and associated factors. Neurology 2014;82 (7): 582–589.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24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35763-5826-AD91-08BF-3ABDB77306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Epilepsy – Epidemiology and burden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831596-8D4E-3931-DA39-013EEBCD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Premature mortality in active convulsive epilepsy in Kenya</a:t>
            </a:r>
            <a:endParaRPr lang="en-GB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BFB8C24-4DF3-8F4C-4219-BFDC2E3C8268}"/>
              </a:ext>
            </a:extLst>
          </p:cNvPr>
          <p:cNvGraphicFramePr>
            <a:graphicFrameLocks noGrp="1"/>
          </p:cNvGraphicFramePr>
          <p:nvPr>
            <p:ph idx="19"/>
            <p:extLst>
              <p:ext uri="{D42A27DB-BD31-4B8C-83A1-F6EECF244321}">
                <p14:modId xmlns:p14="http://schemas.microsoft.com/office/powerpoint/2010/main" val="2050203837"/>
              </p:ext>
            </p:extLst>
          </p:nvPr>
        </p:nvGraphicFramePr>
        <p:xfrm>
          <a:off x="1047037" y="1791918"/>
          <a:ext cx="9936000" cy="3683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000">
                  <a:extLst>
                    <a:ext uri="{9D8B030D-6E8A-4147-A177-3AD203B41FA5}">
                      <a16:colId xmlns:a16="http://schemas.microsoft.com/office/drawing/2014/main" val="358950430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957481961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410879147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524212673"/>
                    </a:ext>
                  </a:extLst>
                </a:gridCol>
              </a:tblGrid>
              <a:tr h="270756">
                <a:tc gridSpan="2">
                  <a:txBody>
                    <a:bodyPr/>
                    <a:lstStyle/>
                    <a:p>
                      <a:r>
                        <a:rPr lang="en-US" sz="1400"/>
                        <a:t>Related to epilepsy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dirty="0"/>
                        <a:t>Unrelated to epilepsy/undetermined</a:t>
                      </a:r>
                      <a:endParaRPr lang="en-GB" sz="1400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691243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Cause of death</a:t>
                      </a:r>
                      <a:endParaRPr lang="en-GB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No. (PMR %)</a:t>
                      </a:r>
                      <a:r>
                        <a:rPr lang="en-US" sz="1400" baseline="30000">
                          <a:solidFill>
                            <a:schemeClr val="bg1"/>
                          </a:solidFill>
                        </a:rPr>
                        <a:t>a</a:t>
                      </a:r>
                      <a:endParaRPr lang="en-GB" sz="1400" baseline="300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Cause of death</a:t>
                      </a:r>
                      <a:endParaRPr lang="en-GB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No. (PMR %)</a:t>
                      </a:r>
                      <a:r>
                        <a:rPr lang="en-US" sz="1400" baseline="30000">
                          <a:solidFill>
                            <a:schemeClr val="bg1"/>
                          </a:solidFill>
                        </a:rPr>
                        <a:t>a</a:t>
                      </a:r>
                      <a:endParaRPr lang="en-GB" sz="1400" baseline="300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793182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r>
                        <a:rPr lang="en-US" sz="1400"/>
                        <a:t>Directly related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Cardiovascular/stroke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 (4.9)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350637"/>
                  </a:ext>
                </a:extLst>
              </a:tr>
              <a:tr h="330661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Possible status epilepticus/prolonged seizures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23 (37.7)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Pneumonia</a:t>
                      </a:r>
                      <a:endParaRPr lang="en-GB" sz="1400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10217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Possible SUDEP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 (6.6)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Meningitis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 (4.9)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64259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r>
                        <a:rPr lang="en-US" sz="1400"/>
                        <a:t>Indirectly related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Tuberculosis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302255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Fall from heights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 (3.3)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Malaria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30745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Drowning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 (3.3)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/>
                        <a:t>Septicaemia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862678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Traffic accidents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Diabetes mellitus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 (3.3)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02398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Aspiration pneumonia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/>
                        <a:t>Other</a:t>
                      </a:r>
                      <a:r>
                        <a:rPr lang="en-US" sz="1400" baseline="30000" err="1"/>
                        <a:t>b</a:t>
                      </a:r>
                      <a:endParaRPr lang="en-GB" sz="1400" baseline="300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 (14.8)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027794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pPr marL="180975" indent="0"/>
                      <a:r>
                        <a:rPr lang="en-US" sz="1400"/>
                        <a:t>Burns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(1.6)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Undetermined</a:t>
                      </a:r>
                      <a:endParaRPr lang="en-GB" sz="140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 (9.8)</a:t>
                      </a:r>
                      <a:endParaRPr lang="en-GB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294614"/>
                  </a:ext>
                </a:extLst>
              </a:tr>
              <a:tr h="194506">
                <a:tc>
                  <a:txBody>
                    <a:bodyPr/>
                    <a:lstStyle/>
                    <a:p>
                      <a:r>
                        <a:rPr lang="en-US" sz="1400" b="1"/>
                        <a:t>Total</a:t>
                      </a:r>
                      <a:endParaRPr lang="en-GB" sz="1400" b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34 (55.7)</a:t>
                      </a:r>
                      <a:endParaRPr lang="en-GB" sz="1400" b="1"/>
                    </a:p>
                  </a:txBody>
                  <a:tcPr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b="1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27 (44.3)</a:t>
                      </a:r>
                      <a:endParaRPr lang="en-GB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73414"/>
                  </a:ext>
                </a:extLst>
              </a:tr>
            </a:tbl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C5A54A-288D-A4DF-BD00-7AEF9072E0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10443288" cy="619200"/>
          </a:xfrm>
        </p:spPr>
        <p:txBody>
          <a:bodyPr/>
          <a:lstStyle/>
          <a:p>
            <a:r>
              <a:rPr lang="en-US" baseline="30000"/>
              <a:t>a</a:t>
            </a:r>
            <a:r>
              <a:rPr lang="en-US"/>
              <a:t>PMR </a:t>
            </a:r>
            <a:r>
              <a:rPr lang="en-US" dirty="0"/>
              <a:t>refers to the percentage of all deaths attributed to a particular cause,</a:t>
            </a:r>
            <a:r>
              <a:rPr lang="en-US" baseline="30000" dirty="0"/>
              <a:t>. </a:t>
            </a:r>
            <a:r>
              <a:rPr lang="en-US" baseline="30000" dirty="0" err="1"/>
              <a:t>b</a:t>
            </a:r>
            <a:r>
              <a:rPr lang="en-US" dirty="0" err="1"/>
              <a:t>Including</a:t>
            </a:r>
            <a:r>
              <a:rPr lang="en-US" dirty="0"/>
              <a:t> </a:t>
            </a:r>
            <a:r>
              <a:rPr lang="en-US" dirty="0" err="1"/>
              <a:t>anaemia</a:t>
            </a:r>
            <a:r>
              <a:rPr lang="en-US" dirty="0"/>
              <a:t>, gastroenteritis, </a:t>
            </a:r>
            <a:r>
              <a:rPr lang="en-US" dirty="0" err="1"/>
              <a:t>haemorrhage</a:t>
            </a:r>
            <a:r>
              <a:rPr lang="en-US" dirty="0"/>
              <a:t>, hepatitis, hydrocephalus, injuries from assault, kwashiorkor, and shigellosis</a:t>
            </a:r>
          </a:p>
          <a:p>
            <a:r>
              <a:rPr lang="en-US" dirty="0"/>
              <a:t>PMR=proportional mortality rate; SUDEP=sudden unexplained death in epilepsy</a:t>
            </a:r>
          </a:p>
          <a:p>
            <a:endParaRPr lang="en-US" dirty="0"/>
          </a:p>
          <a:p>
            <a:r>
              <a:rPr lang="en-US" dirty="0"/>
              <a:t>Ngugi et al. Neurology 2014;82(7):582–589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673D81-6156-B725-A8A9-2DBC487146D1}"/>
              </a:ext>
            </a:extLst>
          </p:cNvPr>
          <p:cNvSpPr txBox="1"/>
          <p:nvPr/>
        </p:nvSpPr>
        <p:spPr>
          <a:xfrm>
            <a:off x="1047037" y="1382621"/>
            <a:ext cx="993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accent5">
                    <a:lumMod val="50000"/>
                  </a:schemeClr>
                </a:solidFill>
              </a:rPr>
              <a:t>Causes of death in people with active convulsive epilepsy in Kilifi, Kenya</a:t>
            </a:r>
            <a:endParaRPr lang="en-GB" sz="16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B0459C2C-8104-42AB-A596-ACCA8E3983D6}"/>
              </a:ext>
            </a:extLst>
          </p:cNvPr>
          <p:cNvSpPr txBox="1"/>
          <p:nvPr/>
        </p:nvSpPr>
        <p:spPr>
          <a:xfrm>
            <a:off x="6015037" y="5534774"/>
            <a:ext cx="4968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‘Premature mortality in active convulsive epilepsy in rural Kenya: Causes and associated factors’, by Ngugi et al., used under CC-BY. This work is licensed under Creative Commons license CC-</a:t>
            </a:r>
            <a:r>
              <a:rPr lang="en-US" sz="900" dirty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BY-SA</a:t>
            </a:r>
            <a:r>
              <a:rPr lang="en-US" sz="900" kern="120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The Lundbeck Foundation.</a:t>
            </a:r>
            <a:endParaRPr lang="en-GB" sz="1200" dirty="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46029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6D015CB2-47D1-4541-8AF1-5BEB4429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432</Words>
  <Application>Microsoft Office PowerPoint</Application>
  <PresentationFormat>Widescreen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Premature mortality in active convulsive epilepsy in Kenya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30</cp:revision>
  <dcterms:created xsi:type="dcterms:W3CDTF">2022-12-01T09:25:49Z</dcterms:created>
  <dcterms:modified xsi:type="dcterms:W3CDTF">2025-11-21T10:55:11Z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