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6"/>
  </p:notesMasterIdLst>
  <p:sldIdLst>
    <p:sldId id="352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86F46B-D11B-7411-908D-9B4A368D0C37}" name="Chris Edge" initials="CE" userId="S::Chris.Edge@primeglobalpeople.com::9878e1fe-fc43-4c11-846c-29f97c46eb4b" providerId="AD"/>
  <p188:author id="{8F4F1484-770B-D90B-A95A-C4CCDCB84F04}" name="Writer" initials="W" userId="Writer" providerId="None"/>
  <p188:author id="{F7EC7488-4E4A-9C24-064D-EB73800D8BFC}" name="Richard Idro" initials="RI" userId="7dfe09efb8e7ea95" providerId="Windows Live"/>
  <p188:author id="{84A0BA9C-F2E9-B8CF-E2CA-FB900B63242B}" name="Data check" initials="W" userId="Data check" providerId="None"/>
  <p188:author id="{62E723AE-9468-6AF4-9FB1-9993C575DEE3}" name="Rachel Jagger" initials="RJ" userId="Rachel Jagger" providerId="None"/>
  <p188:author id="{F2D0FFB5-EB56-59DB-76CD-FC78FE905FF0}" name="Nathalie Jette" initials="NJ" userId="S::Nathalie.Jette@albertahealthservices.ca::7297b556-3b89-41a0-b352-e136127f32bd" providerId="AD"/>
  <p188:author id="{548E33BE-41FD-592C-5C8D-31BD765ADCA9}" name="Cambridge" initials="CB" userId="Cambridge" providerId="None"/>
  <p188:author id="{8E3695DE-FAD3-1F21-5694-4325E99CF0BD}" name="Penny Staton" initials="MW" userId="Penny Staton" providerId="None"/>
  <p188:author id="{FFE47EE6-A2F0-13A5-8EE8-3661DB1849A6}" name="Medical Writer" initials="MP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3F1A01"/>
    <a:srgbClr val="1A1A17"/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19" autoAdjust="0"/>
    <p:restoredTop sz="74578" autoAdjust="0"/>
  </p:normalViewPr>
  <p:slideViewPr>
    <p:cSldViewPr snapToGrid="0">
      <p:cViewPr varScale="1">
        <p:scale>
          <a:sx n="74" d="100"/>
          <a:sy n="74" d="100"/>
        </p:scale>
        <p:origin x="2112" y="29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21" d="100"/>
          <a:sy n="121" d="100"/>
        </p:scale>
        <p:origin x="478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426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73741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2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71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8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3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3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68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2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2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38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93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8563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44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51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77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54404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49041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141671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30892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890060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10774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594527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816383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960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70153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181410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979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41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459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515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42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493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6880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06810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4035EA2-F345-99DD-BA7E-73939469089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Epilepsy – Epidemiology and burden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AFA2BA44-8BAD-623C-2A75-FC0D6B67E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/>
          <a:lstStyle/>
          <a:p>
            <a:r>
              <a:rPr lang="en-GB"/>
              <a:t>Summary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168338B-E0A2-43AD-1F9F-CD01B48DBFFD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US"/>
              <a:t>Epilepsy affects more than 50 million people globally, 80% of whom live in low- and middle-income countries </a:t>
            </a:r>
          </a:p>
          <a:p>
            <a:r>
              <a:rPr lang="en-US"/>
              <a:t>However, epilepsy prevalence may be underestimated due to limitations of the methodologies used for capturing data</a:t>
            </a:r>
          </a:p>
          <a:p>
            <a:r>
              <a:rPr lang="en-US"/>
              <a:t>Healthcare and indirect costs of epilepsy are greatest in high-income countries, with very low healthcare expenditure in low-income countries</a:t>
            </a:r>
          </a:p>
          <a:p>
            <a:r>
              <a:rPr lang="en-US"/>
              <a:t>There is a large treatment gap in low-income countries, meaning that many people with epilepsy often do not receive the treatment they need</a:t>
            </a:r>
          </a:p>
          <a:p>
            <a:r>
              <a:rPr lang="en-US"/>
              <a:t>Drug-resistant epilepsy is common</a:t>
            </a:r>
          </a:p>
          <a:p>
            <a:r>
              <a:rPr lang="en-US"/>
              <a:t>The mortality rate for people with epilepsy is higher than in the general population, and is highest in younger individuals and during the early period following diagnosis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2691134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572d37f1d1890eca8921f584ba6a155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25428eb0ff07b0eb7f7406fd97dbefea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6D015CB2-47D1-4541-8AF1-5BEB442909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8314958-7C4D-4ED9-85EF-B13B9DA035F0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318</TotalTime>
  <Words>119</Words>
  <Application>Microsoft Office PowerPoint</Application>
  <PresentationFormat>Widescreen</PresentationFormat>
  <Paragraphs>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Christina Polyzogopoulou</cp:lastModifiedBy>
  <cp:revision>34</cp:revision>
  <dcterms:created xsi:type="dcterms:W3CDTF">2022-12-01T09:25:49Z</dcterms:created>
  <dcterms:modified xsi:type="dcterms:W3CDTF">2025-11-21T10:55:31Z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