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1558925"/>
            <a:ext cx="4648200" cy="2614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/>
              <a:t>Under-recognition of epilepsy is an issue in low resource settings, with multiple factors involved.</a:t>
            </a:r>
            <a:r>
              <a:rPr lang="en-US" baseline="30000"/>
              <a:t>2,5,6 </a:t>
            </a:r>
            <a:r>
              <a:rPr lang="en-US"/>
              <a:t>From the healthcare system perspective, the diagnosis of epilepsy may be delayed or missed due to inadequate healthcare provider training, and a lack of diagnostic tools such as electroencephalography.</a:t>
            </a:r>
            <a:r>
              <a:rPr lang="en-US" baseline="30000"/>
              <a:t>2,5,6 </a:t>
            </a:r>
            <a:r>
              <a:rPr lang="en-US"/>
              <a:t>From a societal perspective, epilepsy may not be publicly acknowledged due to denial of symptoms, stigma, lack of family support, and costs of transportation to seek care.</a:t>
            </a:r>
            <a:r>
              <a:rPr lang="en-US" baseline="30000"/>
              <a:t>2,6 </a:t>
            </a:r>
            <a:r>
              <a:rPr lang="en-US"/>
              <a:t>Epidemiological studies can use door-to-door survey methods, which while providing valuable data, require the involvement of a large group of researchers who must be trained.</a:t>
            </a:r>
            <a:r>
              <a:rPr lang="en-US" baseline="30000"/>
              <a:t>3,4 </a:t>
            </a:r>
            <a:r>
              <a:rPr lang="en-US"/>
              <a:t>Such surveys may also cover only ‘active convulsive epilepsy’, missing cases of epilepsy where convulsive seizures do not occur.</a:t>
            </a:r>
            <a:r>
              <a:rPr lang="en-US" baseline="30000"/>
              <a:t>3,4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References: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Yang L, Guo Y, Wang Z, Zhang C. A population-based analysis of the global burden of epilepsy across all age groups (1990-2021): utilizing the Global Burden of Disease 2021 data. Front Neurol 2024; 15: 1448596.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Pellinen J. Treatment gaps in epilepsy. Front Epidemiol 2022; 2: 976039.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Kakooza-Mwesige A, </a:t>
            </a:r>
            <a:r>
              <a:rPr lang="en-US" err="1"/>
              <a:t>Ndyomugyenyi</a:t>
            </a:r>
            <a:r>
              <a:rPr lang="en-US"/>
              <a:t> D, </a:t>
            </a:r>
            <a:r>
              <a:rPr lang="en-US" err="1"/>
              <a:t>Pariyo</a:t>
            </a:r>
            <a:r>
              <a:rPr lang="en-US"/>
              <a:t> G, et al. Adverse perinatal events, treatment gap, and positive family history linked to the high burden of active convulsive epilepsy in Uganda: A population-based study. Epilepsia Open 2017; 2 (2): 188‒198.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Anaje OD, Nwani PO, Nwosu MC, et al. Prevalence of active convulsive epilepsy in </a:t>
            </a:r>
            <a:r>
              <a:rPr lang="en-US" err="1"/>
              <a:t>Dunukofia</a:t>
            </a:r>
            <a:r>
              <a:rPr lang="en-US"/>
              <a:t> County in South East Nigeria: a door-to-door survey. Acta </a:t>
            </a:r>
            <a:r>
              <a:rPr lang="en-US" err="1"/>
              <a:t>Epileptol</a:t>
            </a:r>
            <a:r>
              <a:rPr lang="en-US"/>
              <a:t> 2025; 7: 21.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err="1"/>
              <a:t>Beghi</a:t>
            </a:r>
            <a:r>
              <a:rPr lang="en-US"/>
              <a:t> E, </a:t>
            </a:r>
            <a:r>
              <a:rPr lang="en-US" err="1"/>
              <a:t>Hesdorffer</a:t>
            </a:r>
            <a:r>
              <a:rPr lang="en-US"/>
              <a:t> D. Prevalence of epilepsy – an unknown quantity. Epilepsia 2014; 55 (7): 963–967.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Nicholas A. Unlocking the hidden burden of epilepsy in Africa: Understanding the challenges and harnessing opportunities for improved care. Health Sci Rep 2023; 6: e1220.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err="1"/>
              <a:t>Quet</a:t>
            </a:r>
            <a:r>
              <a:rPr lang="en-US"/>
              <a:t> F, Odermatt P, Preux P-M. Challenges of epidemiological research on epilepsy in resource-poor countries. Neuroepidemiology 2008; 30 (1): 3–5.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Sander JW, </a:t>
            </a:r>
            <a:r>
              <a:rPr lang="en-US" err="1"/>
              <a:t>Shorvon</a:t>
            </a:r>
            <a:r>
              <a:rPr lang="en-US"/>
              <a:t> SD. Incidence and prevalence studies in epilepsy and their methodological problems: a review. J Neurol </a:t>
            </a:r>
            <a:r>
              <a:rPr lang="en-US" err="1"/>
              <a:t>Neurosurg</a:t>
            </a:r>
            <a:r>
              <a:rPr lang="en-US"/>
              <a:t> Psychiatry 1987; 50 (7): 829–839.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Bell GS, Neligan A, Sander JW. An unknown quantity – the worldwide prevalence of epilepsy. Epilepsia 2014; 55 (7): 958–962.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/>
              <a:t>GBD 2016 Epilepsy Collaborators. Global, regional, and national burden of epilepsy, 1990-2016: a systematic analysis for the Global Burden of Disease Study 2016. Lancet Neurol 2019; 18 (4): 357–375.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0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2BB98-FE4C-24AF-0AE6-600A6314F8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948D9F-0373-BEF7-ACA0-7671D41E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There are barriers to accurate estimation of epilepsy burden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3872A-02C5-C18B-7B1D-238CAA914865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b="1" dirty="0"/>
              <a:t>Under-recognition of epilepsy may be due to:</a:t>
            </a:r>
          </a:p>
          <a:p>
            <a:pPr>
              <a:spcBef>
                <a:spcPts val="600"/>
              </a:spcBef>
            </a:pPr>
            <a:r>
              <a:rPr lang="en-US" dirty="0"/>
              <a:t>A focus only on ‘active convulsive epilepsy’ in studies conducted in low resource settings, resulting in under-recognition in LMICs</a:t>
            </a:r>
            <a:r>
              <a:rPr lang="en-US" baseline="30000" dirty="0"/>
              <a:t>3,4 </a:t>
            </a:r>
            <a:endParaRPr lang="en-GB" baseline="30000" dirty="0"/>
          </a:p>
          <a:p>
            <a:pPr>
              <a:spcBef>
                <a:spcPts val="600"/>
              </a:spcBef>
            </a:pPr>
            <a:r>
              <a:rPr lang="en-GB" dirty="0"/>
              <a:t>A lack of specialists/healthcare provider education resulting in delays in diagnosis</a:t>
            </a:r>
            <a:r>
              <a:rPr lang="en-GB" baseline="30000" dirty="0"/>
              <a:t>2</a:t>
            </a:r>
            <a:r>
              <a:rPr lang="en-GB" dirty="0"/>
              <a:t> </a:t>
            </a:r>
          </a:p>
          <a:p>
            <a:pPr>
              <a:spcBef>
                <a:spcPts val="600"/>
              </a:spcBef>
            </a:pPr>
            <a:r>
              <a:rPr lang="en-GB" dirty="0"/>
              <a:t>A lack of diagnostic tools – can lead to misdiagnosis</a:t>
            </a:r>
            <a:r>
              <a:rPr lang="en-GB" baseline="30000" dirty="0"/>
              <a:t>5,6</a:t>
            </a:r>
          </a:p>
          <a:p>
            <a:pPr>
              <a:spcBef>
                <a:spcPts val="600"/>
              </a:spcBef>
            </a:pPr>
            <a:r>
              <a:rPr lang="en-GB" dirty="0"/>
              <a:t>Cost of transportation to seek care</a:t>
            </a:r>
            <a:r>
              <a:rPr lang="en-GB" baseline="30000" dirty="0"/>
              <a:t>6</a:t>
            </a:r>
          </a:p>
          <a:p>
            <a:pPr>
              <a:spcBef>
                <a:spcPts val="600"/>
              </a:spcBef>
            </a:pPr>
            <a:r>
              <a:rPr lang="en-GB" dirty="0"/>
              <a:t>Poor knowledge/awareness, misconceptions, and certain beliefs that may be associated with stigma</a:t>
            </a:r>
            <a:r>
              <a:rPr lang="en-GB" baseline="30000" dirty="0"/>
              <a:t>5,7,8</a:t>
            </a:r>
          </a:p>
          <a:p>
            <a:pPr>
              <a:spcBef>
                <a:spcPts val="600"/>
              </a:spcBef>
            </a:pPr>
            <a:r>
              <a:rPr lang="en-GB" dirty="0"/>
              <a:t>The resource intensive nature (numbers of researchers, training, time) of door-to-door studies</a:t>
            </a:r>
            <a:r>
              <a:rPr lang="en-GB" baseline="30000" dirty="0"/>
              <a:t>4</a:t>
            </a:r>
          </a:p>
          <a:p>
            <a:pPr>
              <a:spcBef>
                <a:spcPts val="600"/>
              </a:spcBef>
            </a:pPr>
            <a:r>
              <a:rPr lang="en-GB" dirty="0"/>
              <a:t>The inaccuracy of passive case finding (medical records)</a:t>
            </a:r>
            <a:r>
              <a:rPr lang="en-GB" baseline="30000" dirty="0"/>
              <a:t>7,9</a:t>
            </a:r>
          </a:p>
          <a:p>
            <a:pPr>
              <a:spcBef>
                <a:spcPts val="600"/>
              </a:spcBef>
            </a:pPr>
            <a:r>
              <a:rPr lang="en-GB" dirty="0"/>
              <a:t>Disparities in accessing care</a:t>
            </a:r>
            <a:r>
              <a:rPr lang="en-GB" baseline="30000" dirty="0"/>
              <a:t>6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2386B2-94B7-9C23-B43F-81320E879CE9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ctr">
              <a:spcBef>
                <a:spcPts val="600"/>
              </a:spcBef>
              <a:buNone/>
            </a:pPr>
            <a:r>
              <a:rPr lang="en-GB" sz="1400" b="1" dirty="0"/>
              <a:t>Global Burden of Disease study</a:t>
            </a:r>
            <a:r>
              <a:rPr lang="en-GB" sz="1400" b="1" baseline="30000" dirty="0"/>
              <a:t>1</a:t>
            </a:r>
          </a:p>
          <a:p>
            <a:pPr>
              <a:spcBef>
                <a:spcPts val="600"/>
              </a:spcBef>
            </a:pPr>
            <a:r>
              <a:rPr lang="en-GB" sz="1400" dirty="0"/>
              <a:t>It is important to understand the limitations of </a:t>
            </a:r>
            <a:r>
              <a:rPr lang="en-GB" sz="1400" dirty="0">
                <a:solidFill>
                  <a:schemeClr val="tx1"/>
                </a:solidFill>
              </a:rPr>
              <a:t>epilepsy specific </a:t>
            </a:r>
            <a:r>
              <a:rPr lang="en-GB" sz="1400" dirty="0"/>
              <a:t>GBD data</a:t>
            </a:r>
            <a:endParaRPr lang="en-GB" sz="1400" baseline="30000" dirty="0"/>
          </a:p>
          <a:p>
            <a:pPr>
              <a:spcBef>
                <a:spcPts val="600"/>
              </a:spcBef>
            </a:pPr>
            <a:r>
              <a:rPr lang="en-GB" sz="1400" dirty="0"/>
              <a:t>This study has historically only considered idiopathic epilepsy</a:t>
            </a:r>
            <a:r>
              <a:rPr lang="en-GB" sz="1400" baseline="30000" dirty="0"/>
              <a:t>1</a:t>
            </a:r>
          </a:p>
          <a:p>
            <a:pPr lvl="1"/>
            <a:r>
              <a:rPr lang="en-GB" dirty="0">
                <a:cs typeface="Arial"/>
              </a:rPr>
              <a:t>It excludes all forms of epilepsy associated with known causes, e.g., TBI, stroke, CNS infection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cs typeface="Arial"/>
              </a:rPr>
              <a:t>This leads to serious under-recognition of epilepsy worldwide</a:t>
            </a:r>
            <a:r>
              <a:rPr lang="en-GB" sz="1400" baseline="30000" dirty="0">
                <a:cs typeface="Arial"/>
              </a:rPr>
              <a:t>2</a:t>
            </a:r>
            <a:endParaRPr lang="en-GB" sz="1400" dirty="0">
              <a:cs typeface="Arial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8DC2C5-17AA-FA88-3771-DF96C21D97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CNS=central nervous system; GBD=Global Burden of Disease; LMICs=low- and middle-income countries; TBI=traumatic brain injury</a:t>
            </a:r>
          </a:p>
          <a:p>
            <a:endParaRPr lang="en-US"/>
          </a:p>
          <a:p>
            <a:r>
              <a:rPr lang="en-US"/>
              <a:t>1. Yang et al. Front Neurol 2024;15:1448596; 2. Pellinen. Front Epidemiol 2022;2:976039; 3. Kakooza-Mwesige et al. Epilepsia Open 2017;2(2):188‒198; </a:t>
            </a:r>
            <a:br>
              <a:rPr lang="en-US"/>
            </a:br>
            <a:r>
              <a:rPr lang="en-US"/>
              <a:t>4. Anaje et al. Acta </a:t>
            </a:r>
            <a:r>
              <a:rPr lang="en-US" err="1"/>
              <a:t>Epileptol</a:t>
            </a:r>
            <a:r>
              <a:rPr lang="en-US"/>
              <a:t> 2025;7:21; 5. </a:t>
            </a:r>
            <a:r>
              <a:rPr lang="en-US" err="1"/>
              <a:t>Beghi</a:t>
            </a:r>
            <a:r>
              <a:rPr lang="en-US"/>
              <a:t> &amp; </a:t>
            </a:r>
            <a:r>
              <a:rPr lang="en-US" err="1"/>
              <a:t>Hesdorffer</a:t>
            </a:r>
            <a:r>
              <a:rPr lang="en-US"/>
              <a:t>. Epilepsia 2014;55(7):963–967; 6. Nicholas. Health Sci Rep 2023;6:e1220; </a:t>
            </a:r>
            <a:br>
              <a:rPr lang="en-US"/>
            </a:br>
            <a:r>
              <a:rPr lang="en-US"/>
              <a:t>7. </a:t>
            </a:r>
            <a:r>
              <a:rPr lang="en-US" err="1"/>
              <a:t>Quet</a:t>
            </a:r>
            <a:r>
              <a:rPr lang="en-US"/>
              <a:t> et al. Neuroepidemiology 2008;30(1):3–5; 8. Sander &amp; </a:t>
            </a:r>
            <a:r>
              <a:rPr lang="en-US" err="1"/>
              <a:t>Shorvon</a:t>
            </a:r>
            <a:r>
              <a:rPr lang="en-US"/>
              <a:t>. J Neurol </a:t>
            </a:r>
            <a:r>
              <a:rPr lang="en-US" err="1"/>
              <a:t>Neurosurg</a:t>
            </a:r>
            <a:r>
              <a:rPr lang="en-US"/>
              <a:t> Psychiatry 1987;50(7):829–839; 9. Bell et al. Epilepsia 2014;55(7):958–962; </a:t>
            </a:r>
          </a:p>
          <a:p>
            <a:r>
              <a:rPr lang="en-US"/>
              <a:t>10. GBD 2016 Epilepsy Collaborators. Lancet Neurol 2019;18(4):357–375</a:t>
            </a:r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17453B-14CA-D159-1CE2-8553DBCD6E32}"/>
              </a:ext>
            </a:extLst>
          </p:cNvPr>
          <p:cNvSpPr/>
          <p:nvPr/>
        </p:nvSpPr>
        <p:spPr>
          <a:xfrm>
            <a:off x="3384550" y="5212801"/>
            <a:ext cx="8132260" cy="6192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3F1A01"/>
                </a:solidFill>
              </a:rPr>
              <a:t>Although the GBD study captures the burden of epilepsy per se, it assumes that epilepsy is the index disease, and not a result/symptom of another disease</a:t>
            </a:r>
            <a:r>
              <a:rPr lang="en-US" sz="1600" baseline="30000">
                <a:solidFill>
                  <a:srgbClr val="3F1A01"/>
                </a:solidFill>
              </a:rPr>
              <a:t>10</a:t>
            </a:r>
            <a:endParaRPr lang="en-GB" sz="1600" baseline="30000">
              <a:solidFill>
                <a:srgbClr val="3F1A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0728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807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There are barriers to accurate estimation of epilepsy burden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12</cp:revision>
  <dcterms:created xsi:type="dcterms:W3CDTF">2022-12-01T09:25:49Z</dcterms:created>
  <dcterms:modified xsi:type="dcterms:W3CDTF">2025-11-21T10:53:46Z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