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5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4888" y="1289050"/>
            <a:ext cx="4846637" cy="27257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Fiest KM, Sauro KM, Wiebe S, et al. Prevalence and incidence of epilepsy: a systematic review and meta-analysis of international studies. Neurology 2017; 88 (3): 296–303.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472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BFDCF-0132-EBB9-20FD-C3E0CB2B4B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Epidemiology and burden</a:t>
            </a:r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9FE3D5-6CC9-512A-0F5A-570599423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Aetiologies</a:t>
            </a:r>
            <a:r>
              <a:rPr lang="en-US"/>
              <a:t> of epilepsy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7688DF-D4FB-F7E9-8C20-2E2E9C2434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CI=confidence interval</a:t>
            </a:r>
          </a:p>
          <a:p>
            <a:endParaRPr lang="en-US"/>
          </a:p>
          <a:p>
            <a:r>
              <a:rPr lang="en-US"/>
              <a:t>Fiest et al. Neurology 2017;88(3):296–303</a:t>
            </a:r>
            <a:endParaRPr lang="en-GB"/>
          </a:p>
        </p:txBody>
      </p:sp>
      <p:pic>
        <p:nvPicPr>
          <p:cNvPr id="11" name="Graphic 10" descr="Brain with solid fill">
            <a:extLst>
              <a:ext uri="{FF2B5EF4-FFF2-40B4-BE49-F238E27FC236}">
                <a16:creationId xmlns:a16="http://schemas.microsoft.com/office/drawing/2014/main" id="{3A708A7B-0155-690C-B783-3A089BF78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750" y="2952922"/>
            <a:ext cx="1606061" cy="1606061"/>
          </a:xfrm>
          <a:prstGeom prst="rect">
            <a:avLst/>
          </a:prstGeom>
        </p:spPr>
      </p:pic>
      <p:pic>
        <p:nvPicPr>
          <p:cNvPr id="13" name="Graphic 12" descr="DNA with solid fill">
            <a:extLst>
              <a:ext uri="{FF2B5EF4-FFF2-40B4-BE49-F238E27FC236}">
                <a16:creationId xmlns:a16="http://schemas.microsoft.com/office/drawing/2014/main" id="{F8C0CAEC-7BDB-C6E3-F712-AC97D25F52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4974" y="3066688"/>
            <a:ext cx="1450425" cy="1450425"/>
          </a:xfrm>
          <a:prstGeom prst="rect">
            <a:avLst/>
          </a:prstGeom>
        </p:spPr>
      </p:pic>
      <p:pic>
        <p:nvPicPr>
          <p:cNvPr id="15" name="Graphic 14" descr="Question mark with solid fill">
            <a:extLst>
              <a:ext uri="{FF2B5EF4-FFF2-40B4-BE49-F238E27FC236}">
                <a16:creationId xmlns:a16="http://schemas.microsoft.com/office/drawing/2014/main" id="{E7514BE3-D5F5-CF1C-74E0-DC0686683F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17106" y="2952923"/>
            <a:ext cx="1450425" cy="14504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A7BCFDB-2A50-4EF6-3359-2CFD2E891B73}"/>
              </a:ext>
            </a:extLst>
          </p:cNvPr>
          <p:cNvSpPr txBox="1"/>
          <p:nvPr/>
        </p:nvSpPr>
        <p:spPr>
          <a:xfrm>
            <a:off x="539749" y="4723945"/>
            <a:ext cx="31379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3F1A01"/>
                </a:solidFill>
              </a:rPr>
              <a:t>Epilepsy due to structural/metabolic causes</a:t>
            </a:r>
          </a:p>
          <a:p>
            <a:pPr algn="ctr"/>
            <a:r>
              <a:rPr lang="en-US" sz="1600">
                <a:solidFill>
                  <a:srgbClr val="3F1A01"/>
                </a:solidFill>
              </a:rPr>
              <a:t>Active point prevalence: 2.70 per 1000 people </a:t>
            </a:r>
            <a:br>
              <a:rPr lang="en-US" sz="1600">
                <a:solidFill>
                  <a:srgbClr val="3F1A01"/>
                </a:solidFill>
              </a:rPr>
            </a:br>
            <a:r>
              <a:rPr lang="en-US" sz="1600">
                <a:solidFill>
                  <a:srgbClr val="3F1A01"/>
                </a:solidFill>
              </a:rPr>
              <a:t>(95% CI: 1.12, 3.81)</a:t>
            </a:r>
            <a:endParaRPr lang="en-GB" sz="1600">
              <a:solidFill>
                <a:srgbClr val="3F1A0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2E7990-DC45-1E24-1F2E-EA834688031F}"/>
              </a:ext>
            </a:extLst>
          </p:cNvPr>
          <p:cNvSpPr txBox="1"/>
          <p:nvPr/>
        </p:nvSpPr>
        <p:spPr>
          <a:xfrm>
            <a:off x="8680616" y="4725622"/>
            <a:ext cx="31379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3F1A01"/>
                </a:solidFill>
              </a:rPr>
              <a:t>Epilepsy of unknown origin</a:t>
            </a:r>
          </a:p>
          <a:p>
            <a:pPr algn="ctr"/>
            <a:r>
              <a:rPr lang="en-US" sz="1600">
                <a:solidFill>
                  <a:srgbClr val="3F1A01"/>
                </a:solidFill>
              </a:rPr>
              <a:t>Active point prevalence: 3.15 per 1000 people </a:t>
            </a:r>
            <a:br>
              <a:rPr lang="en-US" sz="1600">
                <a:solidFill>
                  <a:srgbClr val="3F1A01"/>
                </a:solidFill>
              </a:rPr>
            </a:br>
            <a:r>
              <a:rPr lang="en-US" sz="1600">
                <a:solidFill>
                  <a:srgbClr val="3F1A01"/>
                </a:solidFill>
              </a:rPr>
              <a:t>(95% CI: 2.57, 3.87)</a:t>
            </a:r>
            <a:endParaRPr lang="en-GB" sz="1600">
              <a:solidFill>
                <a:srgbClr val="3F1A0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BC73D9-8238-B099-D202-24FA2238CB9D}"/>
              </a:ext>
            </a:extLst>
          </p:cNvPr>
          <p:cNvSpPr txBox="1"/>
          <p:nvPr/>
        </p:nvSpPr>
        <p:spPr>
          <a:xfrm>
            <a:off x="4681346" y="4715571"/>
            <a:ext cx="28448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3F1A01"/>
                </a:solidFill>
              </a:rPr>
              <a:t>Epilepsy due to presumed genetic alterations</a:t>
            </a:r>
          </a:p>
          <a:p>
            <a:pPr algn="ctr"/>
            <a:r>
              <a:rPr lang="en-US" sz="1600">
                <a:solidFill>
                  <a:srgbClr val="3F1A01"/>
                </a:solidFill>
              </a:rPr>
              <a:t>Active point prevalence: 1.70 per 1000 people </a:t>
            </a:r>
            <a:br>
              <a:rPr lang="en-US" sz="1600">
                <a:solidFill>
                  <a:srgbClr val="3F1A01"/>
                </a:solidFill>
              </a:rPr>
            </a:br>
            <a:r>
              <a:rPr lang="en-US" sz="1600">
                <a:solidFill>
                  <a:srgbClr val="3F1A01"/>
                </a:solidFill>
              </a:rPr>
              <a:t>(95% CI: 0.75, 3.90)</a:t>
            </a:r>
            <a:endParaRPr lang="en-GB" sz="1600">
              <a:solidFill>
                <a:srgbClr val="3F1A0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B985633-1076-E08A-2A06-FA68EB6B39B6}"/>
              </a:ext>
            </a:extLst>
          </p:cNvPr>
          <p:cNvSpPr/>
          <p:nvPr/>
        </p:nvSpPr>
        <p:spPr>
          <a:xfrm>
            <a:off x="539749" y="1429372"/>
            <a:ext cx="11278815" cy="118319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3F1A01"/>
                </a:solidFill>
              </a:rPr>
              <a:t>A systematic review and meta-analysis was conducted to determine the prevalence and incidence of epilepsy from international epidemiological studies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3F1A01"/>
                </a:solidFill>
              </a:rPr>
              <a:t>A total of 197 studies were identified that reported on the prevalence of epilepsy</a:t>
            </a:r>
            <a:endParaRPr lang="en-GB">
              <a:solidFill>
                <a:srgbClr val="3F1A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36562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162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Aetiologies of epilepsy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15</cp:revision>
  <dcterms:created xsi:type="dcterms:W3CDTF">2022-12-01T09:25:49Z</dcterms:created>
  <dcterms:modified xsi:type="dcterms:W3CDTF">2025-11-21T10:54:00Z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