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9963" y="1358900"/>
            <a:ext cx="4916487" cy="2765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4546159" cy="3600450"/>
          </a:xfrm>
        </p:spPr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Syvertsen M, Nakken KO, Edland A, et al. Prevalence and etiology of epilepsy in a Norwegian county – a population based study. Epilepsia 2015; 56 (5): 699–706.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Balestrini S, </a:t>
            </a:r>
            <a:r>
              <a:rPr lang="en-US" dirty="0" err="1"/>
              <a:t>Arzimanoglou</a:t>
            </a:r>
            <a:r>
              <a:rPr lang="en-US" dirty="0"/>
              <a:t> A, </a:t>
            </a:r>
            <a:r>
              <a:rPr lang="en-US" dirty="0" err="1"/>
              <a:t>Blümcke</a:t>
            </a:r>
            <a:r>
              <a:rPr lang="en-US" dirty="0"/>
              <a:t> I, et al. The </a:t>
            </a:r>
            <a:r>
              <a:rPr lang="en-US" dirty="0" err="1"/>
              <a:t>aetiologies</a:t>
            </a:r>
            <a:r>
              <a:rPr lang="en-US" dirty="0"/>
              <a:t> of epilepsy. Epileptic </a:t>
            </a:r>
            <a:r>
              <a:rPr lang="en-US" dirty="0" err="1"/>
              <a:t>Disord</a:t>
            </a:r>
            <a:r>
              <a:rPr lang="en-US" dirty="0"/>
              <a:t> 2021; 23 (1): 1–16.</a:t>
            </a:r>
          </a:p>
        </p:txBody>
      </p:sp>
    </p:spTree>
    <p:extLst>
      <p:ext uri="{BB962C8B-B14F-4D97-AF65-F5344CB8AC3E}">
        <p14:creationId xmlns:p14="http://schemas.microsoft.com/office/powerpoint/2010/main" val="417153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25585-F5B4-56FD-2174-8040435655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Epidemiology and burden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47B9AB-E2F8-1F56-08DC-E65BAB0D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 factors for epilepsy – high-income countries</a:t>
            </a:r>
            <a:endParaRPr lang="en-GB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E753562-9A84-4B2C-D8ED-83BC4F4A11C1}"/>
              </a:ext>
            </a:extLst>
          </p:cNvPr>
          <p:cNvPicPr>
            <a:picLocks noGrp="1" noChangeAspect="1"/>
          </p:cNvPicPr>
          <p:nvPr>
            <p:ph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224" y="2029763"/>
            <a:ext cx="3206859" cy="4184674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6F162-4C2B-EA79-5502-B9800D7536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1. Syvertsen et al. Epilepsia 2015;56(5):699–706; 2. Balestrini et al. Epileptic </a:t>
            </a:r>
            <a:r>
              <a:rPr lang="en-US" err="1"/>
              <a:t>Disord</a:t>
            </a:r>
            <a:r>
              <a:rPr lang="en-US"/>
              <a:t> 2021;23(1):1–16</a:t>
            </a:r>
            <a:endParaRPr lang="en-GB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23AABF0-0B4E-1C37-FE65-40EDDA77795B}"/>
              </a:ext>
            </a:extLst>
          </p:cNvPr>
          <p:cNvSpPr txBox="1"/>
          <p:nvPr/>
        </p:nvSpPr>
        <p:spPr>
          <a:xfrm>
            <a:off x="7589038" y="6213903"/>
            <a:ext cx="350922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9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‘The </a:t>
            </a:r>
            <a:r>
              <a:rPr lang="en-US" sz="900" kern="1200" err="1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aetiologies</a:t>
            </a:r>
            <a:r>
              <a:rPr lang="en-US" sz="9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epilepsy’ by Balestrini et al., used under CC-BY-NC-ND. This work is licensed under Creative Commons license CC-NC</a:t>
            </a:r>
            <a:r>
              <a:rPr lang="en-US" sz="90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ND-SA by The Lundbeck Foundation.</a:t>
            </a:r>
            <a:endParaRPr lang="en-GB" sz="120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465944-374B-D046-65FE-52B18095F075}"/>
              </a:ext>
            </a:extLst>
          </p:cNvPr>
          <p:cNvSpPr txBox="1"/>
          <p:nvPr/>
        </p:nvSpPr>
        <p:spPr>
          <a:xfrm>
            <a:off x="7260257" y="1389408"/>
            <a:ext cx="398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err="1">
                <a:solidFill>
                  <a:schemeClr val="accent2">
                    <a:lumMod val="50000"/>
                  </a:schemeClr>
                </a:solidFill>
              </a:rPr>
              <a:t>Aetiologies</a:t>
            </a:r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 of epilepsy in a resource-rich European region</a:t>
            </a:r>
            <a:r>
              <a:rPr lang="en-US" sz="1600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6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728035-4D55-2436-8D8E-61C21CFD65BF}"/>
              </a:ext>
            </a:extLst>
          </p:cNvPr>
          <p:cNvSpPr txBox="1">
            <a:spLocks/>
          </p:cNvSpPr>
          <p:nvPr/>
        </p:nvSpPr>
        <p:spPr>
          <a:xfrm>
            <a:off x="539750" y="1416785"/>
            <a:ext cx="5991679" cy="46852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One study using a systematic search of electronic medical records from a high-income country (Norway) has shown that the cause of active epilepsy in 1717 people was unknown in 36% of cases, and was associated with underlying structural-metabolic abnormalities in another 43% of cases</a:t>
            </a:r>
            <a:r>
              <a:rPr lang="en-US" baseline="30000" dirty="0"/>
              <a:t>1,2</a:t>
            </a:r>
          </a:p>
          <a:p>
            <a:r>
              <a:rPr lang="en-US" dirty="0"/>
              <a:t>Epilepsy with a genetic/presumed genetic cause was determined in 20% of cases</a:t>
            </a:r>
            <a:r>
              <a:rPr lang="en-US" baseline="30000" dirty="0"/>
              <a:t>1,2</a:t>
            </a:r>
          </a:p>
          <a:p>
            <a:r>
              <a:rPr lang="en-US" dirty="0"/>
              <a:t>Epilepsy caused by neurodegenerative and infectious disorders or diseases was </a:t>
            </a:r>
            <a:r>
              <a:rPr lang="en-US" dirty="0">
                <a:solidFill>
                  <a:schemeClr val="tx1"/>
                </a:solidFill>
              </a:rPr>
              <a:t>rare (~5%)</a:t>
            </a:r>
            <a:r>
              <a:rPr lang="en-US" baseline="30000" dirty="0">
                <a:solidFill>
                  <a:schemeClr val="tx1"/>
                </a:solidFill>
              </a:rPr>
              <a:t>1,2</a:t>
            </a:r>
          </a:p>
          <a:p>
            <a:r>
              <a:rPr lang="en-US" dirty="0"/>
              <a:t>The authors concluded that the prevalence of epilepsy estimated in this Nordic study was comparable to that </a:t>
            </a:r>
            <a:br>
              <a:rPr lang="en-US" dirty="0"/>
            </a:br>
            <a:r>
              <a:rPr lang="en-US" dirty="0"/>
              <a:t>reported by previous studies conducted in other Western European countries</a:t>
            </a:r>
            <a:r>
              <a:rPr lang="en-US" baseline="30000" dirty="0"/>
              <a:t>1 </a:t>
            </a:r>
          </a:p>
          <a:p>
            <a:r>
              <a:rPr lang="en-US" dirty="0"/>
              <a:t>They added that as an accurate diagnosis of epilepsy is important, general awareness of specific epilepsy syndromes needs to be increased</a:t>
            </a:r>
            <a:r>
              <a:rPr lang="en-US" baseline="30000" dirty="0"/>
              <a:t>1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81472395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269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Risk factors for epilepsy – high-income countries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16</cp:revision>
  <dcterms:created xsi:type="dcterms:W3CDTF">2022-12-01T09:25:49Z</dcterms:created>
  <dcterms:modified xsi:type="dcterms:W3CDTF">2025-11-21T10:54:05Z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