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3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8F4F1484-770B-D90B-A95A-C4CCDCB84F04}" name="Writer" initials="W" userId="Writer" providerId="None"/>
  <p188:author id="{F7EC7488-4E4A-9C24-064D-EB73800D8BFC}" name="Richard Idro" initials="RI" userId="7dfe09efb8e7ea95" providerId="Windows Live"/>
  <p188:author id="{84A0BA9C-F2E9-B8CF-E2CA-FB900B63242B}" name="Data check" initials="W" userId="Data check" providerId="None"/>
  <p188:author id="{62E723AE-9468-6AF4-9FB1-9993C575DEE3}" name="Rachel Jagger" initials="RJ" userId="Rachel Jagger" providerId="None"/>
  <p188:author id="{F2D0FFB5-EB56-59DB-76CD-FC78FE905FF0}" name="Nathalie Jette" initials="NJ" userId="S::Nathalie.Jette@albertahealthservices.ca::7297b556-3b89-41a0-b352-e136127f32bd" providerId="AD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3F1A01"/>
    <a:srgbClr val="1A1A17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19" autoAdjust="0"/>
    <p:restoredTop sz="74578" autoAdjust="0"/>
  </p:normalViewPr>
  <p:slideViewPr>
    <p:cSldViewPr snapToGrid="0">
      <p:cViewPr varScale="1">
        <p:scale>
          <a:sx n="74" d="100"/>
          <a:sy n="74" d="100"/>
        </p:scale>
        <p:origin x="2112" y="29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78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Controls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Sheet1!$A$2:$A$21</c:f>
              <c:strCache>
                <c:ptCount val="20"/>
                <c:pt idx="0">
                  <c:v>Seizures in family</c:v>
                </c:pt>
                <c:pt idx="1">
                  <c:v>Maternal seizures</c:v>
                </c:pt>
                <c:pt idx="2">
                  <c:v>Abnormal delivery</c:v>
                </c:pt>
                <c:pt idx="3">
                  <c:v>Abnormal antenatal period</c:v>
                </c:pt>
                <c:pt idx="4">
                  <c:v>Home delivery</c:v>
                </c:pt>
                <c:pt idx="5">
                  <c:v>Difficulties feeding, crying, or breathing</c:v>
                </c:pt>
                <c:pt idx="6">
                  <c:v>Any other problems after birth</c:v>
                </c:pt>
                <c:pt idx="7">
                  <c:v>Head injury</c:v>
                </c:pt>
                <c:pt idx="8">
                  <c:v>Malnourished</c:v>
                </c:pt>
                <c:pt idx="9">
                  <c:v>Eats cassava</c:v>
                </c:pt>
                <c:pt idx="10">
                  <c:v>Dogs in household</c:v>
                </c:pt>
                <c:pt idx="11">
                  <c:v>Cats in household</c:v>
                </c:pt>
                <c:pt idx="12">
                  <c:v>Eats pork</c:v>
                </c:pt>
                <c:pt idx="13">
                  <c:v>Malaria IgG positive</c:v>
                </c:pt>
                <c:pt idx="14">
                  <c:v>Hospitalization for malaria and/or fever</c:v>
                </c:pt>
                <c:pt idx="15">
                  <c:v>Toxocara canis IgG4 positive</c:v>
                </c:pt>
                <c:pt idx="16">
                  <c:v>Toxoplasma gondii IgG positive</c:v>
                </c:pt>
                <c:pt idx="17">
                  <c:v>Taenia solium positive</c:v>
                </c:pt>
                <c:pt idx="18">
                  <c:v>Onchocerca volvulus positive</c:v>
                </c:pt>
                <c:pt idx="19">
                  <c:v>HIV positive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11.9</c:v>
                </c:pt>
                <c:pt idx="1">
                  <c:v>0.9</c:v>
                </c:pt>
                <c:pt idx="2">
                  <c:v>3.9</c:v>
                </c:pt>
                <c:pt idx="3">
                  <c:v>6.6</c:v>
                </c:pt>
                <c:pt idx="4">
                  <c:v>50.6</c:v>
                </c:pt>
                <c:pt idx="5">
                  <c:v>1.6</c:v>
                </c:pt>
                <c:pt idx="6">
                  <c:v>3.5</c:v>
                </c:pt>
                <c:pt idx="7">
                  <c:v>4.5</c:v>
                </c:pt>
                <c:pt idx="8">
                  <c:v>20.399999999999999</c:v>
                </c:pt>
                <c:pt idx="9">
                  <c:v>73</c:v>
                </c:pt>
                <c:pt idx="10">
                  <c:v>49.7</c:v>
                </c:pt>
                <c:pt idx="11">
                  <c:v>48.8</c:v>
                </c:pt>
                <c:pt idx="12">
                  <c:v>37.799999999999997</c:v>
                </c:pt>
                <c:pt idx="13">
                  <c:v>80.5</c:v>
                </c:pt>
                <c:pt idx="14">
                  <c:v>2.2999999999999998</c:v>
                </c:pt>
                <c:pt idx="15">
                  <c:v>24.1</c:v>
                </c:pt>
                <c:pt idx="16">
                  <c:v>25</c:v>
                </c:pt>
                <c:pt idx="17">
                  <c:v>2.4</c:v>
                </c:pt>
                <c:pt idx="18">
                  <c:v>14.7</c:v>
                </c:pt>
                <c:pt idx="19">
                  <c:v>8.3000000000000007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D3-4652-99A4-D20D986CA0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Individuals with active convulsive epilepsy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Sheet1!$A$2:$A$21</c:f>
              <c:strCache>
                <c:ptCount val="20"/>
                <c:pt idx="0">
                  <c:v>Seizures in family</c:v>
                </c:pt>
                <c:pt idx="1">
                  <c:v>Maternal seizures</c:v>
                </c:pt>
                <c:pt idx="2">
                  <c:v>Abnormal delivery</c:v>
                </c:pt>
                <c:pt idx="3">
                  <c:v>Abnormal antenatal period</c:v>
                </c:pt>
                <c:pt idx="4">
                  <c:v>Home delivery</c:v>
                </c:pt>
                <c:pt idx="5">
                  <c:v>Difficulties feeding, crying, or breathing</c:v>
                </c:pt>
                <c:pt idx="6">
                  <c:v>Any other problems after birth</c:v>
                </c:pt>
                <c:pt idx="7">
                  <c:v>Head injury</c:v>
                </c:pt>
                <c:pt idx="8">
                  <c:v>Malnourished</c:v>
                </c:pt>
                <c:pt idx="9">
                  <c:v>Eats cassava</c:v>
                </c:pt>
                <c:pt idx="10">
                  <c:v>Dogs in household</c:v>
                </c:pt>
                <c:pt idx="11">
                  <c:v>Cats in household</c:v>
                </c:pt>
                <c:pt idx="12">
                  <c:v>Eats pork</c:v>
                </c:pt>
                <c:pt idx="13">
                  <c:v>Malaria IgG positive</c:v>
                </c:pt>
                <c:pt idx="14">
                  <c:v>Hospitalization for malaria and/or fever</c:v>
                </c:pt>
                <c:pt idx="15">
                  <c:v>Toxocara canis IgG4 positive</c:v>
                </c:pt>
                <c:pt idx="16">
                  <c:v>Toxoplasma gondii IgG positive</c:v>
                </c:pt>
                <c:pt idx="17">
                  <c:v>Taenia solium positive</c:v>
                </c:pt>
                <c:pt idx="18">
                  <c:v>Onchocerca volvulus positive</c:v>
                </c:pt>
                <c:pt idx="19">
                  <c:v>HIV positive</c:v>
                </c:pt>
              </c:strCache>
            </c:strRef>
          </c:cat>
          <c:val>
            <c:numRef>
              <c:f>Sheet1!$C$2:$C$21</c:f>
              <c:numCache>
                <c:formatCode>General</c:formatCode>
                <c:ptCount val="20"/>
                <c:pt idx="0">
                  <c:v>18.5</c:v>
                </c:pt>
                <c:pt idx="1">
                  <c:v>2.2999999999999998</c:v>
                </c:pt>
                <c:pt idx="2">
                  <c:v>5.8</c:v>
                </c:pt>
                <c:pt idx="3">
                  <c:v>14.8</c:v>
                </c:pt>
                <c:pt idx="4">
                  <c:v>60.7</c:v>
                </c:pt>
                <c:pt idx="5">
                  <c:v>12.1</c:v>
                </c:pt>
                <c:pt idx="6">
                  <c:v>10.5</c:v>
                </c:pt>
                <c:pt idx="7">
                  <c:v>8</c:v>
                </c:pt>
                <c:pt idx="8">
                  <c:v>21.7</c:v>
                </c:pt>
                <c:pt idx="9">
                  <c:v>75.8</c:v>
                </c:pt>
                <c:pt idx="10">
                  <c:v>41.2</c:v>
                </c:pt>
                <c:pt idx="11">
                  <c:v>49</c:v>
                </c:pt>
                <c:pt idx="12">
                  <c:v>30.2</c:v>
                </c:pt>
                <c:pt idx="13">
                  <c:v>78.7</c:v>
                </c:pt>
                <c:pt idx="14">
                  <c:v>5.3</c:v>
                </c:pt>
                <c:pt idx="15">
                  <c:v>29.6</c:v>
                </c:pt>
                <c:pt idx="16">
                  <c:v>27.6</c:v>
                </c:pt>
                <c:pt idx="17">
                  <c:v>2.1</c:v>
                </c:pt>
                <c:pt idx="18">
                  <c:v>22.5</c:v>
                </c:pt>
                <c:pt idx="19">
                  <c:v>9.3000000000000007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D3-4652-99A4-D20D986CA0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1822803616"/>
        <c:axId val="1822787296"/>
      </c:barChart>
      <c:catAx>
        <c:axId val="1822803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2787296"/>
        <c:crosses val="autoZero"/>
        <c:auto val="1"/>
        <c:lblAlgn val="ctr"/>
        <c:lblOffset val="100"/>
        <c:noMultiLvlLbl val="0"/>
      </c:catAx>
      <c:valAx>
        <c:axId val="1822787296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2803616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1096515250955761"/>
          <c:y val="2.7557130484498205E-2"/>
          <c:w val="0.28787242464744511"/>
          <c:h val="0.12988355966647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077AA-03D8-AAB3-29DB-5BCCDE468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5171B5-B421-BF17-A961-1B65308252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92213" y="1428750"/>
            <a:ext cx="4979987" cy="28003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529C1A-2B40-3397-87C9-A941198C11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Data for this analysis were provided by large population-based cross-sectional and case‒control studies conducted in regions within Kenya (2007‒2008), South Africa (2008‒2009), Uganda (2009), Tanzania (2009), and Ghana (2010‒2011).</a:t>
            </a:r>
            <a:r>
              <a:rPr lang="en-US" baseline="30000"/>
              <a:t>1 </a:t>
            </a:r>
            <a:r>
              <a:rPr lang="en-US"/>
              <a:t>Only cases of active, convulsive epilepsy were included as they were most reliably detected and reported.</a:t>
            </a:r>
            <a:r>
              <a:rPr lang="en-US" baseline="30000"/>
              <a:t>1</a:t>
            </a:r>
            <a:r>
              <a:rPr lang="en-US"/>
              <a:t> When compared with controls, in children aged &lt;18 years with epilepsy, the frequency of the following were significantly higher: a family history of seizures, maternal seizures, an abnormal antenatal period, difficulties feeding, crying or breathing, any other problems after birth, head injury, hospitalization for malaria and/or fever, and positivity for the worm </a:t>
            </a:r>
            <a:r>
              <a:rPr lang="en-US" i="1" err="1"/>
              <a:t>Onchocerca</a:t>
            </a:r>
            <a:r>
              <a:rPr lang="en-US" i="1"/>
              <a:t> volvulus</a:t>
            </a:r>
            <a:r>
              <a:rPr lang="en-US"/>
              <a:t>.</a:t>
            </a:r>
            <a:r>
              <a:rPr lang="en-US" baseline="30000"/>
              <a:t>1</a:t>
            </a:r>
            <a:r>
              <a:rPr lang="en-US"/>
              <a:t> </a:t>
            </a:r>
          </a:p>
          <a:p>
            <a:endParaRPr lang="en-US"/>
          </a:p>
          <a:p>
            <a:r>
              <a:rPr lang="en-US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US"/>
              <a:t>Ngugi AK, Bottomley C, Kleinschmidt I, et al. Prevalence of active convulsive epilepsy in sub-Saharan Africa and associated risk factors: cross-sectional and case-control studies. Lancet Neurol 2013; 12 (3): 253–263.</a:t>
            </a:r>
            <a:endParaRPr lang="en-GB"/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E15F04-A93A-31B6-8AA4-9B8AE25C10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320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1458F-00A3-6EA9-89BC-149733BC0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E18ED-9320-DA51-2646-36FE5FCD488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Epilepsy – Epidemiology and burden</a:t>
            </a:r>
          </a:p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44D267C-D703-D0B6-32C0-31C612B9B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Risk factors for epilepsy – low and middle-income countries</a:t>
            </a:r>
            <a:endParaRPr lang="en-GB"/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A740D5C3-A880-B8E2-342B-AAA741146382}"/>
              </a:ext>
            </a:extLst>
          </p:cNvPr>
          <p:cNvGraphicFramePr>
            <a:graphicFrameLocks noGrp="1"/>
          </p:cNvGraphicFramePr>
          <p:nvPr>
            <p:ph idx="19"/>
            <p:extLst>
              <p:ext uri="{D42A27DB-BD31-4B8C-83A1-F6EECF244321}">
                <p14:modId xmlns:p14="http://schemas.microsoft.com/office/powerpoint/2010/main" val="3386251161"/>
              </p:ext>
            </p:extLst>
          </p:nvPr>
        </p:nvGraphicFramePr>
        <p:xfrm>
          <a:off x="647327" y="1792573"/>
          <a:ext cx="11272146" cy="4416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917FFC7-17D8-4FDA-EAB1-8E1567AA59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*p&lt;0.05 vs controls; **p&lt;0.01 vs controls; ***p&lt;0.001 vs controls</a:t>
            </a:r>
          </a:p>
          <a:p>
            <a:r>
              <a:rPr lang="en-US"/>
              <a:t>HIV=human immunodeficiency virus; IgG=immunoglobulin G</a:t>
            </a:r>
          </a:p>
          <a:p>
            <a:endParaRPr lang="en-US"/>
          </a:p>
          <a:p>
            <a:r>
              <a:rPr lang="en-US"/>
              <a:t>Ngugi et al. Lancet Neurol 2013;12(3):253–263</a:t>
            </a:r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DD51ED-0BB0-DB0E-B313-D2203BA8DFEC}"/>
              </a:ext>
            </a:extLst>
          </p:cNvPr>
          <p:cNvSpPr txBox="1"/>
          <p:nvPr/>
        </p:nvSpPr>
        <p:spPr>
          <a:xfrm>
            <a:off x="1047750" y="1304555"/>
            <a:ext cx="10096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chemeClr val="accent2">
                    <a:lumMod val="50000"/>
                  </a:schemeClr>
                </a:solidFill>
              </a:rPr>
              <a:t>Risk factors for active convulsive epilepsy in children (aged &lt;18 years) in sub-Saharan Africa </a:t>
            </a:r>
            <a:endParaRPr lang="en-GB" sz="1600" b="1" baseline="300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89F1B8-287A-E36E-D845-78A116AF8FF6}"/>
              </a:ext>
            </a:extLst>
          </p:cNvPr>
          <p:cNvSpPr txBox="1"/>
          <p:nvPr/>
        </p:nvSpPr>
        <p:spPr>
          <a:xfrm rot="16200000">
            <a:off x="-128936" y="2685011"/>
            <a:ext cx="1463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>
                <a:solidFill>
                  <a:schemeClr val="tx2"/>
                </a:solidFill>
              </a:rPr>
              <a:t>Frequency (%)</a:t>
            </a:r>
            <a:endParaRPr lang="en-GB" sz="1100" b="1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E5AFCD-D320-47CD-48D2-08C04558BD7D}"/>
              </a:ext>
            </a:extLst>
          </p:cNvPr>
          <p:cNvSpPr txBox="1"/>
          <p:nvPr/>
        </p:nvSpPr>
        <p:spPr>
          <a:xfrm>
            <a:off x="10939854" y="3356543"/>
            <a:ext cx="236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*</a:t>
            </a:r>
            <a:endParaRPr lang="en-GB" sz="16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90AB74-F67F-8B90-1135-E363D73AABF8}"/>
              </a:ext>
            </a:extLst>
          </p:cNvPr>
          <p:cNvSpPr txBox="1"/>
          <p:nvPr/>
        </p:nvSpPr>
        <p:spPr>
          <a:xfrm>
            <a:off x="1991959" y="3760887"/>
            <a:ext cx="236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*</a:t>
            </a:r>
            <a:endParaRPr lang="en-GB" sz="16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28A6F6-8C97-9B16-E75B-17A6B2914D9F}"/>
              </a:ext>
            </a:extLst>
          </p:cNvPr>
          <p:cNvSpPr txBox="1"/>
          <p:nvPr/>
        </p:nvSpPr>
        <p:spPr>
          <a:xfrm>
            <a:off x="8832028" y="3703285"/>
            <a:ext cx="236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*</a:t>
            </a:r>
            <a:endParaRPr lang="en-GB" sz="16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EBDFF1-C60F-18C5-06BC-2341B042094C}"/>
              </a:ext>
            </a:extLst>
          </p:cNvPr>
          <p:cNvSpPr txBox="1"/>
          <p:nvPr/>
        </p:nvSpPr>
        <p:spPr>
          <a:xfrm>
            <a:off x="5082126" y="3636408"/>
            <a:ext cx="3818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**</a:t>
            </a:r>
            <a:endParaRPr lang="en-GB" sz="16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C87447-B65B-387F-9B17-9D0722E307A2}"/>
              </a:ext>
            </a:extLst>
          </p:cNvPr>
          <p:cNvSpPr txBox="1"/>
          <p:nvPr/>
        </p:nvSpPr>
        <p:spPr>
          <a:xfrm>
            <a:off x="1324312" y="3429000"/>
            <a:ext cx="52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***</a:t>
            </a:r>
            <a:endParaRPr lang="en-GB" sz="16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CA1C98-FF33-1EEE-6F38-5B7A097DB933}"/>
              </a:ext>
            </a:extLst>
          </p:cNvPr>
          <p:cNvSpPr txBox="1"/>
          <p:nvPr/>
        </p:nvSpPr>
        <p:spPr>
          <a:xfrm>
            <a:off x="4491682" y="3594414"/>
            <a:ext cx="52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***</a:t>
            </a:r>
            <a:endParaRPr lang="en-GB" sz="16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2C96F9-861F-AA01-639B-F18EB4A74A12}"/>
              </a:ext>
            </a:extLst>
          </p:cNvPr>
          <p:cNvSpPr txBox="1"/>
          <p:nvPr/>
        </p:nvSpPr>
        <p:spPr>
          <a:xfrm>
            <a:off x="2904729" y="3502747"/>
            <a:ext cx="52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***</a:t>
            </a:r>
            <a:endParaRPr lang="en-GB" sz="16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6B4793-A5FA-71FD-D954-6D87AAC84E6D}"/>
              </a:ext>
            </a:extLst>
          </p:cNvPr>
          <p:cNvSpPr txBox="1"/>
          <p:nvPr/>
        </p:nvSpPr>
        <p:spPr>
          <a:xfrm>
            <a:off x="3964105" y="3559335"/>
            <a:ext cx="52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***</a:t>
            </a:r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4092576516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314958-7C4D-4ED9-85EF-B13B9DA035F0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D015CB2-47D1-4541-8AF1-5BEB442909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254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Risk factors for epilepsy – low and middle-income countries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17</cp:revision>
  <dcterms:created xsi:type="dcterms:W3CDTF">2022-12-01T09:25:49Z</dcterms:created>
  <dcterms:modified xsi:type="dcterms:W3CDTF">2025-11-21T10:54:09Z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