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62E723AE-9468-6AF4-9FB1-9993C575DEE3}" name="Rachel Jagger" initials="RJ" userId="Rachel Jagger" providerId="None"/>
  <p188:author id="{548E33BE-41FD-592C-5C8D-31BD765ADCA9}" name="Cambridge" initials="MW" userId="Cambridge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3F1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1" autoAdjust="0"/>
    <p:restoredTop sz="80017" autoAdjust="0"/>
  </p:normalViewPr>
  <p:slideViewPr>
    <p:cSldViewPr snapToGrid="0">
      <p:cViewPr varScale="1">
        <p:scale>
          <a:sx n="77" d="100"/>
          <a:sy n="77" d="100"/>
        </p:scale>
        <p:origin x="1374" y="294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22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Clinicians use different types of diagnostic tools to determine different levels of the condition: (1) the type of seizures, (2) the type of epilepsy, and (3) the epilepsy syndrome.</a:t>
            </a:r>
            <a:r>
              <a:rPr lang="en-US" baseline="30000" dirty="0"/>
              <a:t>1 </a:t>
            </a:r>
            <a:r>
              <a:rPr lang="en-US" dirty="0"/>
              <a:t>The </a:t>
            </a:r>
            <a:r>
              <a:rPr lang="en-US" dirty="0" err="1"/>
              <a:t>aetiology</a:t>
            </a:r>
            <a:r>
              <a:rPr lang="en-US" dirty="0"/>
              <a:t> of seizures/epilepsy should also be considered from the first presentation, and at each step along the diagnostic pathway, bearing in mind that multiple </a:t>
            </a:r>
            <a:r>
              <a:rPr lang="en-US" dirty="0" err="1"/>
              <a:t>aetiologies</a:t>
            </a:r>
            <a:r>
              <a:rPr lang="en-US" dirty="0"/>
              <a:t> may be present.</a:t>
            </a:r>
            <a:r>
              <a:rPr lang="en-US" baseline="30000" dirty="0"/>
              <a:t>1 </a:t>
            </a:r>
            <a:r>
              <a:rPr lang="en-US" dirty="0"/>
              <a:t>Exploration of comorbidities takes place at the same time.</a:t>
            </a:r>
            <a:r>
              <a:rPr lang="en-US" baseline="30000" dirty="0"/>
              <a:t>1 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Scheffer IE, Berkovic S, Capovilla G, et al. ILAE classification of the epilepsies: Position paper of the ILAE Commission for Classification and Terminology. Epilepsia 2017; 58 (4): 512‒521.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88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5A99000-185E-8E72-4DC3-E4AE180B59B8}"/>
              </a:ext>
            </a:extLst>
          </p:cNvPr>
          <p:cNvSpPr/>
          <p:nvPr/>
        </p:nvSpPr>
        <p:spPr>
          <a:xfrm>
            <a:off x="609600" y="4337217"/>
            <a:ext cx="10956643" cy="8703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3493FC-C695-25F1-D8D4-6DCBCCB809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Definitions and diagnosis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BA3C3B-36FF-44D9-9E07-F57E4B85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of seizures and epilepsies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00B8D8-7809-A272-703B-8B74EC7D30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ILAE=International League Against Epilepsy</a:t>
            </a:r>
          </a:p>
          <a:p>
            <a:endParaRPr lang="en-US" dirty="0"/>
          </a:p>
          <a:p>
            <a:r>
              <a:rPr lang="en-US" dirty="0"/>
              <a:t>Scheffer et al. Epilepsia 2017;58(4):512‒521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6DDCB0-9A9F-233C-347B-8D354513B2FC}"/>
              </a:ext>
            </a:extLst>
          </p:cNvPr>
          <p:cNvSpPr txBox="1"/>
          <p:nvPr/>
        </p:nvSpPr>
        <p:spPr>
          <a:xfrm>
            <a:off x="3254278" y="1289150"/>
            <a:ext cx="568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ILAE framework for classification of the epilepsies</a:t>
            </a:r>
            <a:endParaRPr lang="en-GB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465CA3-0D49-EB7F-F5A9-0F79FDAF6546}"/>
              </a:ext>
            </a:extLst>
          </p:cNvPr>
          <p:cNvSpPr/>
          <p:nvPr/>
        </p:nvSpPr>
        <p:spPr>
          <a:xfrm>
            <a:off x="609601" y="2809898"/>
            <a:ext cx="2771422" cy="13651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Seizure types: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Focal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Generalized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Unknown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AEF2743-6D1C-B597-8F78-B511C1E42320}"/>
              </a:ext>
            </a:extLst>
          </p:cNvPr>
          <p:cNvSpPr/>
          <p:nvPr/>
        </p:nvSpPr>
        <p:spPr>
          <a:xfrm>
            <a:off x="4713116" y="2809897"/>
            <a:ext cx="2771422" cy="13651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Epilepsy types: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Focal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Generalized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Combined focal &amp; generalized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Unknown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9A60E7-69F9-E10E-E907-E55424ABC056}"/>
              </a:ext>
            </a:extLst>
          </p:cNvPr>
          <p:cNvSpPr/>
          <p:nvPr/>
        </p:nvSpPr>
        <p:spPr>
          <a:xfrm>
            <a:off x="8810977" y="2797572"/>
            <a:ext cx="2771422" cy="13651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Epilepsy syndromes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E385175-6C33-1CD3-9715-AF29DFFC1F4A}"/>
              </a:ext>
            </a:extLst>
          </p:cNvPr>
          <p:cNvSpPr/>
          <p:nvPr/>
        </p:nvSpPr>
        <p:spPr>
          <a:xfrm rot="5400000">
            <a:off x="3586226" y="3005956"/>
            <a:ext cx="1021336" cy="1002761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A073754-2E95-1093-8917-79879D119416}"/>
              </a:ext>
            </a:extLst>
          </p:cNvPr>
          <p:cNvSpPr/>
          <p:nvPr/>
        </p:nvSpPr>
        <p:spPr>
          <a:xfrm rot="5400000">
            <a:off x="7678453" y="2977732"/>
            <a:ext cx="1021336" cy="1002761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6E00CA7A-DB15-9DD3-D5F7-D71BD5AD6769}"/>
              </a:ext>
            </a:extLst>
          </p:cNvPr>
          <p:cNvSpPr/>
          <p:nvPr/>
        </p:nvSpPr>
        <p:spPr>
          <a:xfrm rot="5400000">
            <a:off x="5929800" y="-2885844"/>
            <a:ext cx="332400" cy="10972798"/>
          </a:xfrm>
          <a:prstGeom prst="leftBrace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CC6EDBD-02FF-724B-177E-630DA5CDB324}"/>
              </a:ext>
            </a:extLst>
          </p:cNvPr>
          <p:cNvSpPr/>
          <p:nvPr/>
        </p:nvSpPr>
        <p:spPr>
          <a:xfrm>
            <a:off x="4814717" y="1866164"/>
            <a:ext cx="2573866" cy="5204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Comorbidities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E130AA8-9CA3-4786-0E24-B0E5B61BB5B8}"/>
              </a:ext>
            </a:extLst>
          </p:cNvPr>
          <p:cNvSpPr/>
          <p:nvPr/>
        </p:nvSpPr>
        <p:spPr>
          <a:xfrm>
            <a:off x="733781" y="4453560"/>
            <a:ext cx="1636888" cy="619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Structural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D4C12A9-C30A-C3F9-DB06-11ECA6DA0663}"/>
              </a:ext>
            </a:extLst>
          </p:cNvPr>
          <p:cNvSpPr/>
          <p:nvPr/>
        </p:nvSpPr>
        <p:spPr>
          <a:xfrm>
            <a:off x="2561120" y="4452991"/>
            <a:ext cx="1636888" cy="619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Genetic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72D8731-8BAD-635B-EE9C-BDC26FB29BE8}"/>
              </a:ext>
            </a:extLst>
          </p:cNvPr>
          <p:cNvSpPr/>
          <p:nvPr/>
        </p:nvSpPr>
        <p:spPr>
          <a:xfrm>
            <a:off x="4366855" y="4453560"/>
            <a:ext cx="1636888" cy="619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Infectious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3DE2F85-BFC7-27AD-3FB8-68DB73E059B7}"/>
              </a:ext>
            </a:extLst>
          </p:cNvPr>
          <p:cNvSpPr/>
          <p:nvPr/>
        </p:nvSpPr>
        <p:spPr>
          <a:xfrm>
            <a:off x="6194194" y="4452991"/>
            <a:ext cx="1636888" cy="619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Metabolic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5F22C85-71E2-63D6-4D4D-00AA268D12AC}"/>
              </a:ext>
            </a:extLst>
          </p:cNvPr>
          <p:cNvSpPr/>
          <p:nvPr/>
        </p:nvSpPr>
        <p:spPr>
          <a:xfrm>
            <a:off x="8005330" y="4452991"/>
            <a:ext cx="1636888" cy="619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Immune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4D45CC2-B8F2-9522-4907-A329F88F2DA0}"/>
              </a:ext>
            </a:extLst>
          </p:cNvPr>
          <p:cNvSpPr/>
          <p:nvPr/>
        </p:nvSpPr>
        <p:spPr>
          <a:xfrm>
            <a:off x="9816466" y="4452991"/>
            <a:ext cx="1636888" cy="619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Unknown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663BE89C-C1C2-547C-2844-DE7432366339}"/>
              </a:ext>
            </a:extLst>
          </p:cNvPr>
          <p:cNvSpPr/>
          <p:nvPr/>
        </p:nvSpPr>
        <p:spPr>
          <a:xfrm rot="16200000">
            <a:off x="5926711" y="-84717"/>
            <a:ext cx="349864" cy="10972798"/>
          </a:xfrm>
          <a:prstGeom prst="leftBrace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0AF583C-5739-2E18-3468-4181F5BB2477}"/>
              </a:ext>
            </a:extLst>
          </p:cNvPr>
          <p:cNvSpPr/>
          <p:nvPr/>
        </p:nvSpPr>
        <p:spPr>
          <a:xfrm>
            <a:off x="4809071" y="5608431"/>
            <a:ext cx="2573866" cy="5204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bg1"/>
                </a:solidFill>
              </a:rPr>
              <a:t>Aetiologies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69863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2CFC33-D76C-455C-9AF4-51AF767D4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08562aa6-c0ad-4fb9-8a82-15409d3a28b4"/>
    <ds:schemaRef ds:uri="http://purl.org/dc/terms/"/>
    <ds:schemaRef ds:uri="http://schemas.microsoft.com/office/infopath/2007/PartnerControl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184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Classification of seizures and epilepsies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275</cp:revision>
  <dcterms:created xsi:type="dcterms:W3CDTF">2022-12-01T09:25:49Z</dcterms:created>
  <dcterms:modified xsi:type="dcterms:W3CDTF">2025-11-27T09:16:24Z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