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MW" userId="Cambridge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1" autoAdjust="0"/>
    <p:restoredTop sz="80017" autoAdjust="0"/>
  </p:normalViewPr>
  <p:slideViewPr>
    <p:cSldViewPr snapToGrid="0">
      <p:cViewPr varScale="1">
        <p:scale>
          <a:sx n="77" d="100"/>
          <a:sy n="77" d="100"/>
        </p:scale>
        <p:origin x="1374" y="294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22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1268413"/>
            <a:ext cx="5276850" cy="2968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search of the published literature up to December 2021 found reports of 881 genes implicated in epilepsy.</a:t>
            </a:r>
            <a:r>
              <a:rPr lang="en-US" baseline="30000" dirty="0"/>
              <a:t>6</a:t>
            </a:r>
            <a:r>
              <a:rPr lang="en-US" dirty="0"/>
              <a:t> The average number of Tier 1 (epilepsy) genes identified per year between 1992 and 2021 was 4.8, with the highest Tier 2 (epilepsy candidate) gene average over a decade reported between 2010 and 2019 (7.1).</a:t>
            </a:r>
            <a:r>
              <a:rPr lang="en-US" baseline="30000" dirty="0"/>
              <a:t>6</a:t>
            </a:r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Berkovic SF, McIntosh A, Howell RA, et al. Familial temporal lobe epilepsy: A common disorder identified in twins. Ann Neurol 1996; 40 (2): 227‒235.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Grinton</a:t>
            </a:r>
            <a:r>
              <a:rPr lang="en-US" dirty="0"/>
              <a:t> BE, Heron SE, </a:t>
            </a:r>
            <a:r>
              <a:rPr lang="en-US" dirty="0" err="1"/>
              <a:t>Pelekanos</a:t>
            </a:r>
            <a:r>
              <a:rPr lang="en-US" dirty="0"/>
              <a:t> JT, et al. Familial neonatal seizures in 36 families: Clinical and genetic features correlate with outcome. Epilepsia 2015; 56 (7): 1071‒1080.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Krey I, Platzer K, Esterhuizen A, et al. Current practice in diagnostic genetic testing of the epilepsies. Epileptic </a:t>
            </a:r>
            <a:r>
              <a:rPr lang="en-US" dirty="0" err="1"/>
              <a:t>Disord</a:t>
            </a:r>
            <a:r>
              <a:rPr lang="en-US" dirty="0"/>
              <a:t> 2022; 24 (5): 765‒786.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McTague A, Howell KB, Cross JH, et al. The genetic landscape of the epileptic encephalopathies of infancy and childhood. Lancet Neurol 2016; 15 (3): 304‒316.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Johannesen KM, Tumer Z, </a:t>
            </a:r>
            <a:r>
              <a:rPr lang="en-US" dirty="0" err="1"/>
              <a:t>Weckhuysen</a:t>
            </a:r>
            <a:r>
              <a:rPr lang="en-US" dirty="0"/>
              <a:t> S, et al. Solving the unsolved genetic epilepsies: Current and future perspectives. Epilepsia 2023; 64 (12): 3143‒3154.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dirty="0"/>
              <a:t>Macnee M, Pérez-Palma E, López-Rivera JA, et al. Data-driven historical characterization of epilepsy-associated genes.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Paediatr</a:t>
            </a:r>
            <a:r>
              <a:rPr lang="en-US" dirty="0"/>
              <a:t> Neurol 2023; 42: 82‒87.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45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6E8C64-0550-9220-8617-AB3DE1FE0C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Definitions and diagnosis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52B491-CEEB-4C92-74B4-9F508F9C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epilepsies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1BD87-B9E3-2CC0-C4B5-060ACDC1F40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197021" cy="4415215"/>
          </a:xfrm>
        </p:spPr>
        <p:txBody>
          <a:bodyPr/>
          <a:lstStyle/>
          <a:p>
            <a:r>
              <a:rPr lang="en-US" sz="1400" dirty="0">
                <a:solidFill>
                  <a:schemeClr val="tx1"/>
                </a:solidFill>
              </a:rPr>
              <a:t>Familial epilepsies run in families, with polygenic and environmental contributions</a:t>
            </a:r>
            <a:r>
              <a:rPr lang="en-US" sz="1400" baseline="30000" dirty="0">
                <a:solidFill>
                  <a:schemeClr val="tx1"/>
                </a:solidFill>
              </a:rPr>
              <a:t>1-3</a:t>
            </a:r>
          </a:p>
          <a:p>
            <a:r>
              <a:rPr lang="en-US" sz="1400" dirty="0">
                <a:solidFill>
                  <a:schemeClr val="tx1"/>
                </a:solidFill>
              </a:rPr>
              <a:t>Genetic epilepsies are defined by a known or presumed underlying genetic </a:t>
            </a:r>
            <a:r>
              <a:rPr lang="en-US" sz="1400" dirty="0" err="1">
                <a:solidFill>
                  <a:schemeClr val="tx1"/>
                </a:solidFill>
              </a:rPr>
              <a:t>aetiology</a:t>
            </a:r>
            <a:r>
              <a:rPr lang="en-US" sz="1400" dirty="0">
                <a:solidFill>
                  <a:schemeClr val="tx1"/>
                </a:solidFill>
              </a:rPr>
              <a:t>, and the absence of an acquired cause, e.g., trauma or infection</a:t>
            </a:r>
            <a:r>
              <a:rPr lang="en-US" sz="1400" baseline="30000" dirty="0">
                <a:solidFill>
                  <a:schemeClr val="tx1"/>
                </a:solidFill>
              </a:rPr>
              <a:t>3,4</a:t>
            </a:r>
          </a:p>
          <a:p>
            <a:pPr lvl="1"/>
            <a:r>
              <a:rPr lang="en-US" sz="1200" dirty="0">
                <a:solidFill>
                  <a:schemeClr val="tx1"/>
                </a:solidFill>
              </a:rPr>
              <a:t>Only a very small number of epilepsies are caused by variations in a single gene (monogenic epilepsies)</a:t>
            </a:r>
          </a:p>
          <a:p>
            <a:r>
              <a:rPr lang="en-US" sz="1400" dirty="0">
                <a:solidFill>
                  <a:schemeClr val="tx1"/>
                </a:solidFill>
              </a:rPr>
              <a:t>A precise genetic epilepsy diagnosis is important for individuals and their families</a:t>
            </a:r>
            <a:r>
              <a:rPr lang="en-US" sz="1400" baseline="30000" dirty="0">
                <a:solidFill>
                  <a:schemeClr val="tx1"/>
                </a:solidFill>
              </a:rPr>
              <a:t>3</a:t>
            </a:r>
          </a:p>
          <a:p>
            <a:pPr lvl="1"/>
            <a:r>
              <a:rPr lang="en-US" sz="1200" dirty="0">
                <a:solidFill>
                  <a:schemeClr val="tx1"/>
                </a:solidFill>
              </a:rPr>
              <a:t>Identifying the causative gene may guide antiseizure medication choice in three-quarters of children with epilepsy </a:t>
            </a:r>
          </a:p>
          <a:p>
            <a:pPr lvl="1"/>
            <a:r>
              <a:rPr lang="en-US" sz="1200" dirty="0">
                <a:solidFill>
                  <a:schemeClr val="tx1"/>
                </a:solidFill>
              </a:rPr>
              <a:t>In adults, treatment based on a genetic diagnosis may avoid drug resistance, and improve seizure control, quality of life, and cognition 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Increasingly, some of these genes are also being identified in ‘non-genetic’ epilepsies</a:t>
            </a:r>
            <a:r>
              <a:rPr lang="en-US" sz="1400" baseline="30000" dirty="0">
                <a:solidFill>
                  <a:schemeClr val="tx1"/>
                </a:solidFill>
              </a:rPr>
              <a:t>5</a:t>
            </a:r>
          </a:p>
          <a:p>
            <a:pPr lvl="1"/>
            <a:r>
              <a:rPr lang="en-US" sz="1200" dirty="0">
                <a:solidFill>
                  <a:schemeClr val="tx1"/>
                </a:solidFill>
              </a:rPr>
              <a:t>For example, somatic mutations in focal epilepsies caused by focal cortical </a:t>
            </a:r>
            <a:r>
              <a:rPr lang="en-US" sz="1200" dirty="0" err="1">
                <a:solidFill>
                  <a:schemeClr val="tx1"/>
                </a:solidFill>
              </a:rPr>
              <a:t>dysplasias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03F74-00CA-EFAB-5F25-174A9642FB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Berkovic et al. Ann Neurol 1996;40(2):227‒235; 2. </a:t>
            </a:r>
            <a:r>
              <a:rPr lang="en-US" dirty="0" err="1"/>
              <a:t>Grinton</a:t>
            </a:r>
            <a:r>
              <a:rPr lang="en-US" dirty="0"/>
              <a:t> et al. Epilepsia 2015;56(7):1071‒1080; 3. Krey et al. Epileptic </a:t>
            </a:r>
            <a:r>
              <a:rPr lang="en-US" dirty="0" err="1"/>
              <a:t>Disord</a:t>
            </a:r>
            <a:r>
              <a:rPr lang="en-US" dirty="0"/>
              <a:t> 2022;24(5):765‒786; </a:t>
            </a:r>
            <a:br>
              <a:rPr lang="en-US" dirty="0"/>
            </a:br>
            <a:r>
              <a:rPr lang="en-US" dirty="0"/>
              <a:t>4. McTague et al. Lancet Neurol 2016;15(3):304‒316; 5. Johannesen et al. Epilepsia 2023;64(12):3143‒3154; 6. Macnee et al.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Paediatr</a:t>
            </a:r>
            <a:r>
              <a:rPr lang="en-US" dirty="0"/>
              <a:t> Neurol 2023;42:82‒87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E86C4-114B-03B9-D0DF-216A878DAE91}"/>
              </a:ext>
            </a:extLst>
          </p:cNvPr>
          <p:cNvSpPr txBox="1"/>
          <p:nvPr/>
        </p:nvSpPr>
        <p:spPr>
          <a:xfrm>
            <a:off x="7174931" y="1352705"/>
            <a:ext cx="3914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The history of gene discoveries </a:t>
            </a:r>
            <a:b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implicated in epilepsies</a:t>
            </a:r>
            <a:r>
              <a:rPr lang="en-US" sz="1600" baseline="30000" dirty="0">
                <a:solidFill>
                  <a:schemeClr val="accent2">
                    <a:lumMod val="50000"/>
                  </a:schemeClr>
                </a:solidFill>
              </a:rPr>
              <a:t>6</a:t>
            </a:r>
            <a:endParaRPr lang="en-GB" sz="16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" name="Picture 10" descr="A close-up of a chart&#10;&#10;AI-generated content may be incorrect.">
            <a:extLst>
              <a:ext uri="{FF2B5EF4-FFF2-40B4-BE49-F238E27FC236}">
                <a16:creationId xmlns:a16="http://schemas.microsoft.com/office/drawing/2014/main" id="{44C5DC9A-5837-7070-3F50-8369CB4EE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b="60165"/>
          <a:stretch>
            <a:fillRect/>
          </a:stretch>
        </p:blipFill>
        <p:spPr>
          <a:xfrm>
            <a:off x="6089382" y="2061660"/>
            <a:ext cx="5832618" cy="34545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2109D0-AEE9-65EC-6CD5-A91D5859A44A}"/>
              </a:ext>
            </a:extLst>
          </p:cNvPr>
          <p:cNvSpPr txBox="1"/>
          <p:nvPr/>
        </p:nvSpPr>
        <p:spPr>
          <a:xfrm>
            <a:off x="7087412" y="5887694"/>
            <a:ext cx="483458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‘Data-driven historical characterization of epilepsy-associated genes’ by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Macnee et al., 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CC-BY-NC-ND. This work is licensed under Creative Commons license CC-BY-NC-ND-SA by The Lundbeck Foundation.</a:t>
            </a:r>
            <a:endParaRPr lang="en-GB" sz="900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79028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2CFC33-D76C-455C-9AF4-51AF767D4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terms/"/>
    <ds:schemaRef ds:uri="http://schemas.microsoft.com/office/infopath/2007/PartnerControl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523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Genetic epilepsies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275</cp:revision>
  <dcterms:created xsi:type="dcterms:W3CDTF">2022-12-01T09:25:49Z</dcterms:created>
  <dcterms:modified xsi:type="dcterms:W3CDTF">2025-11-27T09:16:41Z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