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Long-lasting seizures (30 minutes or longer) are a danger to health and can increase the risk of death; the prompt recognition and treatment of status epilepticus is crucial for a patient’s health.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NHS website. Epilepsy. Available at: https://www.nhs.uk/conditions/epilepsy/. Accessed August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Epilepsy Foundation website. Status Epilepticus. Available at: https://www.epilepsy.com/complications-risks/emergencies/status-epilepticus. Accessed August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Trinka E, Cock H, </a:t>
            </a:r>
            <a:r>
              <a:rPr lang="en-GB" dirty="0" err="1"/>
              <a:t>Hesdorffer</a:t>
            </a:r>
            <a:r>
              <a:rPr lang="en-GB" dirty="0"/>
              <a:t> D, et al. A definition and classification of status epilepticus – Report of the ILAE Task Force on Classification of Status Epilepticus. Epilepsia 2015; 56 (10): 1515–1523.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Wylie T, Sandhu DS, Murr NI. Status epilepticus. In: </a:t>
            </a:r>
            <a:r>
              <a:rPr lang="en-GB" dirty="0" err="1"/>
              <a:t>StatPearls</a:t>
            </a:r>
            <a:r>
              <a:rPr lang="en-GB" dirty="0"/>
              <a:t> [Internet]. Available at: https://www.ncbi.nlm.nih.gov/books/NBK430686/. Accessed August 2025.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González MI, Brooks-Kayal A. Altered GABA</a:t>
            </a:r>
            <a:r>
              <a:rPr lang="en-GB" baseline="-25000" dirty="0"/>
              <a:t>A</a:t>
            </a:r>
            <a:r>
              <a:rPr lang="en-GB" dirty="0"/>
              <a:t> receptor expression during epileptogenesis. </a:t>
            </a:r>
            <a:r>
              <a:rPr lang="en-GB" dirty="0" err="1"/>
              <a:t>Neurosci</a:t>
            </a:r>
            <a:r>
              <a:rPr lang="en-GB" dirty="0"/>
              <a:t> Lett 2011; 497 (3): 218–222.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EEE40C6-91DD-30C5-9F07-F0BE96529D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8EC5817-4B9F-55F6-23F0-BBA09653B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epilepticus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EA597D5-CC67-28D4-8677-446259977FE7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Typically seizures last a few seconds to a few minutes and are self-limiting</a:t>
            </a:r>
            <a:r>
              <a:rPr lang="en-GB" baseline="30000" dirty="0"/>
              <a:t>1,</a:t>
            </a:r>
            <a:endParaRPr lang="en-GB" dirty="0"/>
          </a:p>
          <a:p>
            <a:r>
              <a:rPr lang="en-GB" dirty="0"/>
              <a:t>Status epilepticus describes a continuous seizure, or back-to-back seizures without recovery of consciousness, continuing for more than 5 minutes</a:t>
            </a:r>
            <a:r>
              <a:rPr lang="en-GB" baseline="30000" dirty="0"/>
              <a:t>2</a:t>
            </a:r>
          </a:p>
          <a:p>
            <a:pPr lvl="1"/>
            <a:r>
              <a:rPr lang="en-GB" dirty="0"/>
              <a:t>Emergency treatment should be started after 5 minutes of a tonic–</a:t>
            </a:r>
            <a:r>
              <a:rPr lang="en-GB" dirty="0" err="1"/>
              <a:t>clonic</a:t>
            </a:r>
            <a:r>
              <a:rPr lang="en-GB" dirty="0"/>
              <a:t> status epilepticus, or after 10 minutes of a focal status epilepticus with impaired consciousness</a:t>
            </a:r>
            <a:r>
              <a:rPr lang="en-GB" baseline="30000" dirty="0"/>
              <a:t>3</a:t>
            </a:r>
            <a:r>
              <a:rPr lang="en-GB" dirty="0"/>
              <a:t> </a:t>
            </a:r>
          </a:p>
          <a:p>
            <a:r>
              <a:rPr lang="en-GB" dirty="0"/>
              <a:t>The seizure can be </a:t>
            </a:r>
            <a:r>
              <a:rPr lang="it-IT" dirty="0"/>
              <a:t>convulsive or non-convulsive</a:t>
            </a:r>
            <a:r>
              <a:rPr lang="it-IT" baseline="30000" dirty="0"/>
              <a:t>4</a:t>
            </a:r>
            <a:endParaRPr lang="it-IT" dirty="0"/>
          </a:p>
          <a:p>
            <a:pPr lvl="1"/>
            <a:r>
              <a:rPr lang="it-IT" dirty="0"/>
              <a:t>Convulsive status epilepticus presents as continuous </a:t>
            </a:r>
            <a:br>
              <a:rPr lang="it-IT" dirty="0"/>
            </a:br>
            <a:r>
              <a:rPr lang="it-IT" dirty="0"/>
              <a:t>tonic–clonic seizures</a:t>
            </a:r>
          </a:p>
          <a:p>
            <a:pPr lvl="1"/>
            <a:r>
              <a:rPr lang="it-IT" dirty="0"/>
              <a:t>Non-convulsive status epilepticus is detected with EEG with no accompanying tonic–clonic movements</a:t>
            </a:r>
            <a:endParaRPr lang="en-GB" dirty="0"/>
          </a:p>
          <a:p>
            <a:r>
              <a:rPr lang="en-GB" dirty="0"/>
              <a:t>A prolonged seizure is a medical emergency – it can be a danger to the patient and increases the risk of death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CE3BF39-87D6-0306-59DE-A873F6BD79C5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r>
              <a:rPr lang="en-GB" dirty="0"/>
              <a:t>The definition of status epilepticus has been revised in recent times, with the time reduced from 30 to 5 minutes, to avoid delays in therapeutic intervention</a:t>
            </a:r>
            <a:r>
              <a:rPr lang="en-GB" baseline="30000" dirty="0"/>
              <a:t>4,5</a:t>
            </a:r>
            <a:endParaRPr lang="en-GB" dirty="0"/>
          </a:p>
          <a:p>
            <a:r>
              <a:rPr lang="en-GB" dirty="0"/>
              <a:t>Status epilepticus involves a failure of the normal mechanisms that would limit and halt a seizure, with </a:t>
            </a:r>
            <a:r>
              <a:rPr lang="en-US" dirty="0"/>
              <a:t>several lines of research implicating dysfunctional GABA signaling in the brain</a:t>
            </a:r>
            <a:r>
              <a:rPr lang="en-US" baseline="30000" dirty="0"/>
              <a:t>5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C70FF5B-C453-8CC7-5DEA-DEFEFB9865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EEG=electroencephalogram; GABA=</a:t>
            </a:r>
            <a:r>
              <a:rPr lang="el-GR" dirty="0"/>
              <a:t>γ-</a:t>
            </a:r>
            <a:r>
              <a:rPr lang="en-GB" dirty="0"/>
              <a:t>aminobutyric acid</a:t>
            </a:r>
          </a:p>
          <a:p>
            <a:endParaRPr lang="en-GB" dirty="0"/>
          </a:p>
          <a:p>
            <a:r>
              <a:rPr lang="en-GB" dirty="0"/>
              <a:t>1. NHS. https://www.nhs.uk/conditions/epilepsy/. Accessed August 2025; 2. Epilepsy Foundation. Status Epilepticus. https://www.epilepsy.com/complications-risks/emergencies/status-epilepticus. Accessed August 2025; 3. Trinka et al. Epilepsia 2015;56(10):1515–1523; 4. Wylie et al. </a:t>
            </a:r>
            <a:r>
              <a:rPr lang="en-GB" dirty="0" err="1"/>
              <a:t>StatPearls</a:t>
            </a:r>
            <a:r>
              <a:rPr lang="en-GB" dirty="0"/>
              <a:t>. https://www.ncbi.nlm.nih.gov/books/NBK430686/. Accessed August 2025; </a:t>
            </a:r>
            <a:br>
              <a:rPr lang="en-GB" dirty="0"/>
            </a:br>
            <a:r>
              <a:rPr lang="en-GB" dirty="0"/>
              <a:t>5. González &amp; Brooks-Kayal. </a:t>
            </a:r>
            <a:r>
              <a:rPr lang="en-GB" dirty="0" err="1"/>
              <a:t>Neurosci</a:t>
            </a:r>
            <a:r>
              <a:rPr lang="en-GB" dirty="0"/>
              <a:t> Lett 2011;497(3):218–222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B59934C-E6C4-262F-9377-FA5943EFD0F3}"/>
              </a:ext>
            </a:extLst>
          </p:cNvPr>
          <p:cNvGrpSpPr/>
          <p:nvPr/>
        </p:nvGrpSpPr>
        <p:grpSpPr>
          <a:xfrm>
            <a:off x="9852695" y="3980850"/>
            <a:ext cx="2571750" cy="2571750"/>
            <a:chOff x="9686925" y="3777775"/>
            <a:chExt cx="2571750" cy="257175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1BBC849-20AD-2BFA-5F13-6D178DCEC76B}"/>
                </a:ext>
              </a:extLst>
            </p:cNvPr>
            <p:cNvSpPr/>
            <p:nvPr/>
          </p:nvSpPr>
          <p:spPr>
            <a:xfrm>
              <a:off x="10167523" y="4387815"/>
              <a:ext cx="1610554" cy="16105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Graphic 17" descr="Stopwatch with solid fill">
              <a:extLst>
                <a:ext uri="{FF2B5EF4-FFF2-40B4-BE49-F238E27FC236}">
                  <a16:creationId xmlns:a16="http://schemas.microsoft.com/office/drawing/2014/main" id="{4DC3DF35-FD92-E076-2C4C-DDA731C25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86925" y="3777775"/>
              <a:ext cx="2571750" cy="2571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93091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32242</TotalTime>
  <Words>484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Status epilepticus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82</cp:revision>
  <dcterms:created xsi:type="dcterms:W3CDTF">2022-12-01T09:25:49Z</dcterms:created>
  <dcterms:modified xsi:type="dcterms:W3CDTF">2025-11-26T11:58:13Z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