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3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F3114-CC0A-F384-27CB-EF63DB00FB9D}" name="Amy Brooks-Kayal, M.D." initials="ABKM" userId="S::ABrooks-Kayal@abpn.org::f063a834-b3b5-4c18-a143-95a783059f26" providerId="AD"/>
  <p188:author id="{6A82CB39-BC0E-B291-2729-B0EE88F28A76}" name="Sam Kew" initials="SK" userId="Sam Kew" providerId="None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46555C6D-31EC-DA99-61B5-C6F6A324EF99}" name="Fact Check" initials="FC" userId="Fact Check" providerId="None"/>
  <p188:author id="{8F4F1484-770B-D90B-A95A-C4CCDCB84F04}" name="Writer" initials="W" userId="Writer" providerId="None"/>
  <p188:author id="{FFE610A8-FDE8-265E-25FC-F98F9FA8FAAD}" name="Source" initials="S" userId="Source" providerId="None"/>
  <p188:author id="{548E33BE-41FD-592C-5C8D-31BD765ADCA9}" name="Cambridge" initials="MW" userId="Cambridge" providerId="None"/>
  <p188:author id="{FFE47EE6-A2F0-13A5-8EE8-3661DB1849A6}" name="Medical Writer" initials="CI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6227A-AE9A-4A28-ACC7-D1C20585AC22}" v="35" dt="2025-11-19T22:14:38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1" autoAdjust="0"/>
    <p:restoredTop sz="84052" autoAdjust="0"/>
  </p:normalViewPr>
  <p:slideViewPr>
    <p:cSldViewPr snapToGrid="0">
      <p:cViewPr varScale="1">
        <p:scale>
          <a:sx n="81" d="100"/>
          <a:sy n="81" d="100"/>
        </p:scale>
        <p:origin x="834" y="300"/>
      </p:cViewPr>
      <p:guideLst/>
    </p:cSldViewPr>
  </p:slideViewPr>
  <p:outlineViewPr>
    <p:cViewPr>
      <p:scale>
        <a:sx n="33" d="100"/>
        <a:sy n="33" d="100"/>
      </p:scale>
      <p:origin x="0" y="-120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>
        <p:scale>
          <a:sx n="140" d="100"/>
          <a:sy n="140" d="100"/>
        </p:scale>
        <p:origin x="4614" y="-4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Various known structural changes in the brain are thought to underly some cases of epilepsy, changing the susceptibility to seizures.</a:t>
            </a:r>
            <a:r>
              <a:rPr lang="en-GB" baseline="30000" dirty="0"/>
              <a:t>1-3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Leventer RJ, Guerrini R, Dobyns WB. Malformations of cortical development and epilepsy. Dialogues Clin </a:t>
            </a:r>
            <a:r>
              <a:rPr lang="en-GB" dirty="0" err="1"/>
              <a:t>Neurosci</a:t>
            </a:r>
            <a:r>
              <a:rPr lang="en-GB" dirty="0"/>
              <a:t> 2008; 10 (1): 47–62.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Oegema</a:t>
            </a:r>
            <a:r>
              <a:rPr lang="en-GB" dirty="0"/>
              <a:t> R, Barakat TS, Wilke M, et al. International consensus recommendations on the diagnostic work-up for malformations of cortical development. Nat Rev </a:t>
            </a:r>
            <a:r>
              <a:rPr lang="en-GB" dirty="0" err="1"/>
              <a:t>Neurol</a:t>
            </a:r>
            <a:r>
              <a:rPr lang="en-GB" dirty="0"/>
              <a:t> 2020; 16 (11): 618–635.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Whelan CD, Altmann A, Botía JA, et al. Structural brain abnormalities in the common epilepsies assessed in a worldwide ENIGMA study. Brain 2018; 141 (2): 391–408.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Pease M, Gonzalez-Martinez J, Puccio A, et al. Risk factors and incidence of epilepsy after severe traumatic brain injury. Ann </a:t>
            </a:r>
            <a:r>
              <a:rPr lang="en-GB" dirty="0" err="1"/>
              <a:t>Neurol</a:t>
            </a:r>
            <a:r>
              <a:rPr lang="en-GB" dirty="0"/>
              <a:t> 2022; 92 (4): 663–669.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Fordington</a:t>
            </a:r>
            <a:r>
              <a:rPr lang="en-US" dirty="0"/>
              <a:t> S, Manford M. A review of seizures and epilepsy following traumatic brain injury. J Neurol 2020; 267 (10): 3105–3111.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256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28C3BC-E43E-DCA3-A563-6081BAE8B4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Neurobiology and aetiology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28195D-D2BC-1F27-D6D6-B2CC5C41B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Structural causes of epilepsy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C72899-6E17-4F3A-BEC2-090005241746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GB" dirty="0"/>
              <a:t>During foetal growth, genetics or environmental factors can lead to abnormalities in the developing brain and neural pathways – </a:t>
            </a:r>
            <a:r>
              <a:rPr lang="en-GB" b="1" dirty="0"/>
              <a:t>malformations of cortical development</a:t>
            </a:r>
            <a:r>
              <a:rPr lang="en-GB" dirty="0"/>
              <a:t> (MCDs) can predispose to many diseases, including epilepsy</a:t>
            </a:r>
            <a:r>
              <a:rPr lang="en-GB" baseline="30000" dirty="0"/>
              <a:t>1,2</a:t>
            </a:r>
            <a:endParaRPr lang="en-GB" dirty="0"/>
          </a:p>
          <a:p>
            <a:pPr lvl="1"/>
            <a:r>
              <a:rPr lang="en-GB" dirty="0"/>
              <a:t>An international consensus statement recommended a diagnostic workflow to help identify </a:t>
            </a:r>
            <a:r>
              <a:rPr lang="en-US" dirty="0"/>
              <a:t>malformations of cortical development in people with epilepsy, to improve diagnosis and patient management</a:t>
            </a:r>
            <a:r>
              <a:rPr lang="en-US" baseline="30000" dirty="0"/>
              <a:t>2</a:t>
            </a:r>
            <a:endParaRPr lang="en-GB" dirty="0"/>
          </a:p>
          <a:p>
            <a:r>
              <a:rPr lang="en-GB" dirty="0"/>
              <a:t>An analysis compared MRI scans from 2,149 people with epilepsy with those from 1,727 controls</a:t>
            </a:r>
            <a:r>
              <a:rPr lang="en-GB" baseline="30000" dirty="0"/>
              <a:t>3</a:t>
            </a:r>
          </a:p>
          <a:p>
            <a:pPr lvl="1"/>
            <a:r>
              <a:rPr lang="en-GB" dirty="0"/>
              <a:t>There were consistent patterns of </a:t>
            </a:r>
            <a:r>
              <a:rPr lang="en-US" dirty="0"/>
              <a:t>altered subcortical volume, and </a:t>
            </a:r>
            <a:r>
              <a:rPr lang="en-US" b="1" dirty="0"/>
              <a:t>reduced cortical grey matter thickness</a:t>
            </a:r>
          </a:p>
          <a:p>
            <a:pPr lvl="1"/>
            <a:r>
              <a:rPr lang="en-GB" dirty="0"/>
              <a:t>People with mesial temporal lobe epilepsies with hippocampal sclerosis specifically showed </a:t>
            </a:r>
            <a:r>
              <a:rPr lang="en-GB" b="1" dirty="0"/>
              <a:t>reduced volume in part of the hippocampus</a:t>
            </a:r>
            <a:r>
              <a:rPr lang="en-GB" dirty="0"/>
              <a:t>, and </a:t>
            </a:r>
            <a:r>
              <a:rPr lang="en-US" b="1" dirty="0"/>
              <a:t>lower thickness in extrahippocampal cortical regions</a:t>
            </a:r>
          </a:p>
          <a:p>
            <a:r>
              <a:rPr lang="en-GB" dirty="0"/>
              <a:t>Traumatic brain injury can lead to epilepsy</a:t>
            </a:r>
            <a:r>
              <a:rPr lang="en-GB" baseline="30000" dirty="0"/>
              <a:t>4,5</a:t>
            </a:r>
          </a:p>
          <a:p>
            <a:pPr lvl="1"/>
            <a:r>
              <a:rPr lang="en-GB" dirty="0"/>
              <a:t>One study followed 392 people for 15 years after hospitalization for traumatic brain injury, and found that </a:t>
            </a:r>
            <a:r>
              <a:rPr lang="en-GB" b="1" dirty="0"/>
              <a:t>32% of those people developed epilepsy </a:t>
            </a:r>
            <a:r>
              <a:rPr lang="en-GB" dirty="0"/>
              <a:t>after 7 days of trauma, almost one third</a:t>
            </a:r>
            <a:r>
              <a:rPr lang="en-GB" baseline="30000" dirty="0"/>
              <a:t>4</a:t>
            </a:r>
            <a:endParaRPr lang="en-GB" dirty="0"/>
          </a:p>
          <a:p>
            <a:pPr lvl="1"/>
            <a:r>
              <a:rPr lang="en-GB" dirty="0"/>
              <a:t>The mechanisms linking brain injury and epilepsy are not well enough understood to allow for prevention of epileptogenesis, meaning more research is needed</a:t>
            </a:r>
            <a:r>
              <a:rPr lang="en-GB" baseline="30000" dirty="0"/>
              <a:t>5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DBCA84-B678-08EC-7CCA-C0C8193B1B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1. Leventer et al. Dialogues Clin </a:t>
            </a:r>
            <a:r>
              <a:rPr lang="en-GB" dirty="0" err="1"/>
              <a:t>Neurosci</a:t>
            </a:r>
            <a:r>
              <a:rPr lang="en-GB" dirty="0"/>
              <a:t> 2008;10(1):47–62; 2. </a:t>
            </a:r>
            <a:r>
              <a:rPr lang="en-GB" dirty="0" err="1"/>
              <a:t>Oegema</a:t>
            </a:r>
            <a:r>
              <a:rPr lang="en-GB" dirty="0"/>
              <a:t> et al. Nat Rev </a:t>
            </a:r>
            <a:r>
              <a:rPr lang="en-GB" dirty="0" err="1"/>
              <a:t>Neurol</a:t>
            </a:r>
            <a:r>
              <a:rPr lang="en-GB" dirty="0"/>
              <a:t> 2020;16(11):618–635; </a:t>
            </a:r>
          </a:p>
          <a:p>
            <a:r>
              <a:rPr lang="en-GB" dirty="0"/>
              <a:t>3. Whelan et al. Brain 2018;141(2):391–408; 4. Pease et al. Ann </a:t>
            </a:r>
            <a:r>
              <a:rPr lang="en-GB" dirty="0" err="1"/>
              <a:t>Neurol</a:t>
            </a:r>
            <a:r>
              <a:rPr lang="en-GB" dirty="0"/>
              <a:t> 2022;92(4):663–669; 5. </a:t>
            </a:r>
            <a:r>
              <a:rPr lang="en-GB" dirty="0" err="1"/>
              <a:t>Fordington</a:t>
            </a:r>
            <a:r>
              <a:rPr lang="en-GB" dirty="0"/>
              <a:t> &amp; Manford. J </a:t>
            </a:r>
            <a:r>
              <a:rPr lang="en-GB" dirty="0" err="1"/>
              <a:t>Neurol</a:t>
            </a:r>
            <a:r>
              <a:rPr lang="en-GB" dirty="0"/>
              <a:t> 2020;267(10):3105–3111</a:t>
            </a:r>
          </a:p>
        </p:txBody>
      </p:sp>
    </p:spTree>
    <p:extLst>
      <p:ext uri="{BB962C8B-B14F-4D97-AF65-F5344CB8AC3E}">
        <p14:creationId xmlns:p14="http://schemas.microsoft.com/office/powerpoint/2010/main" val="1531855835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dcmitype/"/>
    <ds:schemaRef ds:uri="http://purl.org/dc/terms/"/>
    <ds:schemaRef ds:uri="08562aa6-c0ad-4fb9-8a82-15409d3a28b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8627d7c-4416-4bc1-86cf-ca6c3a42a8f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4DC1609-027D-4210-A6F7-3F06D17AB6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32243</TotalTime>
  <Words>436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Structural causes of epilepsy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Christina Polyzogopoulou</cp:lastModifiedBy>
  <cp:revision>90</cp:revision>
  <dcterms:created xsi:type="dcterms:W3CDTF">2022-12-01T09:25:49Z</dcterms:created>
  <dcterms:modified xsi:type="dcterms:W3CDTF">2025-11-26T11:59:05Z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