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Risk of epilepsy among people with different inflammatory conditions, including systemic lupus erythematosus, rheumatoid arthritis, and type 1 diabetes is higher compared with those without inflammatory conditions.</a:t>
            </a:r>
            <a:r>
              <a:rPr lang="en-GB" baseline="30000" dirty="0"/>
              <a:t>1</a:t>
            </a:r>
            <a:r>
              <a:rPr lang="en-GB" dirty="0"/>
              <a:t> Given this overlap, it is important to better understand the role of cytokines, chemokines and inflammatory markers to help develop novel therapeutic interventions to help people with epilepsy.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Rana A, Musto AE. The role of inflammation in the development of epilepsy. J Neuroinflammation 2018; 15 (1): 144.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62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7F59CE9-E585-DC53-DE19-9B499CBEAF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Given the role that inflammation plays in the aetiology of epilepsy, many inflammatory diseases appear to increase the risk of developing epilepsy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8813FE-8096-7A69-2011-E86F14B34B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0DE463-B8CB-487D-2991-6B5CAC1D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Epilepsy in inflammatory conditions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D99522-81FB-688E-4FB5-4E8CB47484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Data shown are from a literature review</a:t>
            </a:r>
          </a:p>
          <a:p>
            <a:endParaRPr lang="en-US" dirty="0"/>
          </a:p>
          <a:p>
            <a:r>
              <a:rPr lang="en-US" dirty="0"/>
              <a:t>ANA=antinuclear antibody; CSF=cerebrospinal fluid; dsDNA=double-stranded deoxyribonucleic acid; GAD=glutamic acid decarboxylase; HLA=human leukocyte antigen; IF=interferon;</a:t>
            </a:r>
            <a:br>
              <a:rPr lang="en-US" dirty="0"/>
            </a:br>
            <a:r>
              <a:rPr lang="en-US" dirty="0"/>
              <a:t>IL=interleukin; MAP-2=microtubule-associated protein 2; NMDAR=N-methyl-D-aspartate receptor; SS-A/B=Sjögren’s </a:t>
            </a:r>
            <a:r>
              <a:rPr lang="en-US" dirty="0" err="1"/>
              <a:t>syndromeprelated</a:t>
            </a:r>
            <a:r>
              <a:rPr lang="en-US" dirty="0"/>
              <a:t> antigen A/B; Th=T-helper cell; TNF-</a:t>
            </a:r>
            <a:r>
              <a:rPr lang="el-GR" dirty="0"/>
              <a:t>α</a:t>
            </a:r>
            <a:r>
              <a:rPr lang="en-GB" dirty="0"/>
              <a:t>=</a:t>
            </a:r>
            <a:r>
              <a:rPr lang="en-US" dirty="0"/>
              <a:t>tumor necrosis factor alpha</a:t>
            </a:r>
          </a:p>
          <a:p>
            <a:endParaRPr lang="en-US" dirty="0"/>
          </a:p>
          <a:p>
            <a:r>
              <a:rPr lang="en-US" dirty="0"/>
              <a:t>Rana &amp; Musto. J Neuroinflammation 2018;15(1):144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8975F6-4CDE-3CDF-3994-AAD4A47ED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26973"/>
              </p:ext>
            </p:extLst>
          </p:nvPr>
        </p:nvGraphicFramePr>
        <p:xfrm>
          <a:off x="638011" y="1416785"/>
          <a:ext cx="8207999" cy="4254100"/>
        </p:xfrm>
        <a:graphic>
          <a:graphicData uri="http://schemas.openxmlformats.org/drawingml/2006/table">
            <a:tbl>
              <a:tblPr/>
              <a:tblGrid>
                <a:gridCol w="1984873">
                  <a:extLst>
                    <a:ext uri="{9D8B030D-6E8A-4147-A177-3AD203B41FA5}">
                      <a16:colId xmlns:a16="http://schemas.microsoft.com/office/drawing/2014/main" val="940964384"/>
                    </a:ext>
                  </a:extLst>
                </a:gridCol>
                <a:gridCol w="3525253">
                  <a:extLst>
                    <a:ext uri="{9D8B030D-6E8A-4147-A177-3AD203B41FA5}">
                      <a16:colId xmlns:a16="http://schemas.microsoft.com/office/drawing/2014/main" val="188746937"/>
                    </a:ext>
                  </a:extLst>
                </a:gridCol>
                <a:gridCol w="2697873">
                  <a:extLst>
                    <a:ext uri="{9D8B030D-6E8A-4147-A177-3AD203B41FA5}">
                      <a16:colId xmlns:a16="http://schemas.microsoft.com/office/drawing/2014/main" val="449880257"/>
                    </a:ext>
                  </a:extLst>
                </a:gridCol>
              </a:tblGrid>
              <a:tr h="5126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Inflammatory condition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75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Associated inflammatory findings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75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Odds ratio </a:t>
                      </a:r>
                      <a:b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(risk of epilepsy compared with the control group of patients without an inflammatory condition)</a:t>
                      </a:r>
                      <a:endParaRPr lang="en-US" sz="10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7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486409"/>
                  </a:ext>
                </a:extLst>
              </a:tr>
              <a:tr h="6711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Systemic lupus erythematosus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Antibodies: ANA, dsDNA, SS-A/SS-B. Upregulates </a:t>
                      </a:r>
                      <a:b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anti-MAP-2 and anti-NMDAR presence in CSF </a:t>
                      </a:r>
                    </a:p>
                    <a:p>
                      <a:pPr algn="l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IL-1</a:t>
                      </a:r>
                      <a:r>
                        <a:rPr lang="el-GR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β, </a:t>
                      </a: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IL-8, IFN-</a:t>
                      </a:r>
                      <a:r>
                        <a:rPr lang="el-GR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γ</a:t>
                      </a: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 activate microglia </a:t>
                      </a:r>
                      <a:b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IL-10 upregulates </a:t>
                      </a:r>
                      <a:r>
                        <a:rPr lang="en-GB" sz="1000" b="0" i="0" u="none" strike="noStrike" dirty="0" err="1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spinogenesis</a:t>
                      </a:r>
                      <a:endParaRPr lang="en-GB" sz="1000" b="0" i="0" u="none" strike="noStrike" dirty="0">
                        <a:solidFill>
                          <a:srgbClr val="3F1A0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7-fold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211105"/>
                  </a:ext>
                </a:extLst>
              </a:tr>
              <a:tr h="3625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Rheumatoid arthritis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Upregulated TNF-α, IL-1 and IL-6 cytokines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3.5-fold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764578"/>
                  </a:ext>
                </a:extLst>
              </a:tr>
              <a:tr h="4008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Type 1 diabetes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Autoantibodies GAD45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5.2-fold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292244"/>
                  </a:ext>
                </a:extLst>
              </a:tr>
              <a:tr h="363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Coeliac disease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Anti-</a:t>
                      </a:r>
                      <a:r>
                        <a:rPr lang="en-GB" sz="1000" b="0" i="0" u="none" strike="noStrike" dirty="0" err="1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endomysial</a:t>
                      </a: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 antibodies, anti-tissue transglutaminase antibodies, and anti-gliadin antibodies 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4.5-fold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78408"/>
                  </a:ext>
                </a:extLst>
              </a:tr>
              <a:tr h="3625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Sjögren’s syndrome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Lymphocyte infiltration of CD4+ T cells, B cells,</a:t>
                      </a:r>
                      <a:b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and plasma cells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4.3-fold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265390"/>
                  </a:ext>
                </a:extLst>
              </a:tr>
              <a:tr h="4008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Crohn’s Disease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Th1 and Th17 pathways</a:t>
                      </a:r>
                      <a:b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CD44, IL-6, TNF-α upregulated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3.1-fold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40401"/>
                  </a:ext>
                </a:extLst>
              </a:tr>
              <a:tr h="200438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Ulcerative Colitis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IL-5, IL-13, IL-15 with Th2 upregulation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2.5-fold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925746"/>
                  </a:ext>
                </a:extLst>
              </a:tr>
              <a:tr h="3625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Hashimoto’s thyroiditis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Circulating immune complexes </a:t>
                      </a:r>
                      <a:b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Anti-thyroid antibodies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2.4-fold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640663"/>
                  </a:ext>
                </a:extLst>
              </a:tr>
              <a:tr h="200438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Behçet’s disease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HLA-B51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392366"/>
                  </a:ext>
                </a:extLst>
              </a:tr>
              <a:tr h="2004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Neuronal lymphocytosis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30928"/>
                  </a:ext>
                </a:extLst>
              </a:tr>
              <a:tr h="215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Antiphospholipid syndrome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Antibodies directed against membrane anionic phospholipids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000" b="0" i="0" u="none" strike="noStrike" dirty="0">
                          <a:solidFill>
                            <a:srgbClr val="3F1A01"/>
                          </a:solidFill>
                          <a:effectLst/>
                          <a:latin typeface="Arial" panose="020B0604020202020204" pitchFamily="34" charset="0"/>
                        </a:rPr>
                        <a:t>3.2-fold</a:t>
                      </a:r>
                    </a:p>
                  </a:txBody>
                  <a:tcPr marL="45720" marR="45720" marT="18000" marB="1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66200"/>
                  </a:ext>
                </a:extLst>
              </a:tr>
            </a:tbl>
          </a:graphicData>
        </a:graphic>
      </p:graphicFrame>
      <p:sp>
        <p:nvSpPr>
          <p:cNvPr id="4" name="TextBox 10">
            <a:extLst>
              <a:ext uri="{FF2B5EF4-FFF2-40B4-BE49-F238E27FC236}">
                <a16:creationId xmlns:a16="http://schemas.microsoft.com/office/drawing/2014/main" id="{2C2A2E58-04BA-8944-B565-53E728E02FF9}"/>
              </a:ext>
            </a:extLst>
          </p:cNvPr>
          <p:cNvSpPr txBox="1"/>
          <p:nvPr/>
        </p:nvSpPr>
        <p:spPr>
          <a:xfrm>
            <a:off x="6077344" y="5694836"/>
            <a:ext cx="6114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</a:t>
            </a:r>
            <a:r>
              <a:rPr lang="en-GB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role of inflammation in the development of epilepsy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’ by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Rana &amp; Musto, 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CC-BY. </a:t>
            </a:r>
            <a:b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licensed under Creative Commons license CC-BY-SA by The Lundbeck Foundation.</a:t>
            </a:r>
            <a:endParaRPr lang="en-GB" sz="900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4035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32243</TotalTime>
  <Words>406</Words>
  <Application>Microsoft Office PowerPoint</Application>
  <PresentationFormat>Widescreen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Epilepsy in inflammatory conditions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93</cp:revision>
  <dcterms:created xsi:type="dcterms:W3CDTF">2022-12-01T09:25:49Z</dcterms:created>
  <dcterms:modified xsi:type="dcterms:W3CDTF">2025-11-26T11:59:24Z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