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Vezzani A, French J, </a:t>
            </a:r>
            <a:r>
              <a:rPr lang="en-GB" dirty="0" err="1"/>
              <a:t>Bartfai</a:t>
            </a:r>
            <a:r>
              <a:rPr lang="en-GB" dirty="0"/>
              <a:t> T, Baram TZ. The role of inflammation in epilepsy. Nat Rev </a:t>
            </a:r>
            <a:r>
              <a:rPr lang="en-GB" dirty="0" err="1"/>
              <a:t>Neurol</a:t>
            </a:r>
            <a:r>
              <a:rPr lang="en-GB" dirty="0"/>
              <a:t> 2011; 7 (1): 31–40.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52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4C8AED-B724-8ECF-CE17-B35912D477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E634F1-B6A2-C55E-AA12-53E8874B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Chronic inflammation as a seizure stimulus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F5F772-073B-2711-B829-236E8B63E11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765800" cy="5017327"/>
          </a:xfrm>
        </p:spPr>
        <p:txBody>
          <a:bodyPr/>
          <a:lstStyle/>
          <a:p>
            <a:r>
              <a:rPr lang="en-GB" sz="1400" dirty="0"/>
              <a:t>A seizure is an inflammatory event, which can itself induce neuroinflammation </a:t>
            </a:r>
          </a:p>
          <a:p>
            <a:r>
              <a:rPr lang="en-GB" sz="1400" dirty="0"/>
              <a:t>Chronic inflammation of the brain comprises:</a:t>
            </a:r>
          </a:p>
          <a:p>
            <a:pPr lvl="1"/>
            <a:r>
              <a:rPr lang="en-US" dirty="0"/>
              <a:t>Activation of microglia, astrocytes, and peripheral immune cells</a:t>
            </a:r>
          </a:p>
          <a:p>
            <a:pPr lvl="1"/>
            <a:r>
              <a:rPr lang="en-US" dirty="0"/>
              <a:t>Activation of the endothelial cells of the blood–brain barrier</a:t>
            </a:r>
          </a:p>
          <a:p>
            <a:pPr lvl="1"/>
            <a:r>
              <a:rPr lang="en-US" dirty="0"/>
              <a:t>Production of inflammatory mediators</a:t>
            </a:r>
            <a:endParaRPr lang="en-GB" dirty="0"/>
          </a:p>
          <a:p>
            <a:r>
              <a:rPr lang="en-GB" sz="1400" dirty="0"/>
              <a:t>Inflammation is now viewed by some as an intrinsic part of some forms of epilepsy, being the cause of, as well as the result of, a seizure</a:t>
            </a:r>
          </a:p>
          <a:p>
            <a:r>
              <a:rPr lang="en-GB" sz="1400" dirty="0"/>
              <a:t>More research is needed to understand the contribution of inflammation to epileptogenesis and confirm observations of </a:t>
            </a:r>
            <a:br>
              <a:rPr lang="en-GB" sz="1400" dirty="0"/>
            </a:br>
            <a:r>
              <a:rPr lang="en-GB" sz="1400" dirty="0"/>
              <a:t>preclinical studies</a:t>
            </a:r>
          </a:p>
          <a:p>
            <a:r>
              <a:rPr lang="en-GB" sz="1400" dirty="0"/>
              <a:t>There may be a role for treating autoimmune epilepsy with immune-modulating therapies; a better understanding of the role of inflammation in other forms of epilepsy may lead to new avenues of therapy targeting immune processes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5601B-CEFD-526A-71D0-A2B2AC1F86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45387"/>
            <a:ext cx="9213851" cy="619200"/>
          </a:xfrm>
        </p:spPr>
        <p:txBody>
          <a:bodyPr/>
          <a:lstStyle/>
          <a:p>
            <a:r>
              <a:rPr lang="en-GB" dirty="0"/>
              <a:t>CNS=central nervous system</a:t>
            </a:r>
          </a:p>
          <a:p>
            <a:endParaRPr lang="en-GB" dirty="0"/>
          </a:p>
          <a:p>
            <a:r>
              <a:rPr lang="en-GB" dirty="0"/>
              <a:t>Vezzani et al. Nat Rev </a:t>
            </a:r>
            <a:r>
              <a:rPr lang="en-GB" dirty="0" err="1"/>
              <a:t>Neurol</a:t>
            </a:r>
            <a:r>
              <a:rPr lang="en-GB" dirty="0"/>
              <a:t> 2011;7(1):31–40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0209E5-E2C8-9F53-06B6-2C525A6844CD}"/>
              </a:ext>
            </a:extLst>
          </p:cNvPr>
          <p:cNvSpPr/>
          <p:nvPr/>
        </p:nvSpPr>
        <p:spPr>
          <a:xfrm>
            <a:off x="7940235" y="1838919"/>
            <a:ext cx="2453831" cy="8256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Pathological event </a:t>
            </a:r>
            <a:br>
              <a:rPr lang="en-GB" sz="1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(e.g., infection, autoimmunity or local injury to CNS)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279B32-DD67-6A88-0F13-7EFE05E3C316}"/>
              </a:ext>
            </a:extLst>
          </p:cNvPr>
          <p:cNvSpPr/>
          <p:nvPr/>
        </p:nvSpPr>
        <p:spPr>
          <a:xfrm>
            <a:off x="8343814" y="2972717"/>
            <a:ext cx="1622611" cy="61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Activation of immune cells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22CE2D-7EC1-CFFD-FEC1-2BFEA99B7CC6}"/>
              </a:ext>
            </a:extLst>
          </p:cNvPr>
          <p:cNvSpPr/>
          <p:nvPr/>
        </p:nvSpPr>
        <p:spPr>
          <a:xfrm>
            <a:off x="8343814" y="3900108"/>
            <a:ext cx="1622611" cy="61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Inflammatory cascade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71A49-7C27-5E11-0CA4-40C2376C3224}"/>
              </a:ext>
            </a:extLst>
          </p:cNvPr>
          <p:cNvSpPr/>
          <p:nvPr/>
        </p:nvSpPr>
        <p:spPr>
          <a:xfrm>
            <a:off x="9268792" y="3457866"/>
            <a:ext cx="2159409" cy="597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accent2">
                    <a:lumMod val="50000"/>
                  </a:schemeClr>
                </a:solidFill>
              </a:rPr>
              <a:t>Inflammatory mediators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5EE2DF-9490-81A9-1621-C99D3D51B302}"/>
              </a:ext>
            </a:extLst>
          </p:cNvPr>
          <p:cNvCxnSpPr>
            <a:cxnSpLocks/>
          </p:cNvCxnSpPr>
          <p:nvPr/>
        </p:nvCxnSpPr>
        <p:spPr>
          <a:xfrm>
            <a:off x="9155120" y="3600000"/>
            <a:ext cx="0" cy="30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36DB81C-1275-8A06-1A60-77908D52D629}"/>
              </a:ext>
            </a:extLst>
          </p:cNvPr>
          <p:cNvGrpSpPr/>
          <p:nvPr/>
        </p:nvGrpSpPr>
        <p:grpSpPr>
          <a:xfrm>
            <a:off x="6406963" y="5420991"/>
            <a:ext cx="5829039" cy="372924"/>
            <a:chOff x="6940898" y="5192289"/>
            <a:chExt cx="5829039" cy="37292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BE45FD-181A-5B7E-2CEF-470ED1002C70}"/>
                </a:ext>
              </a:extLst>
            </p:cNvPr>
            <p:cNvSpPr/>
            <p:nvPr/>
          </p:nvSpPr>
          <p:spPr>
            <a:xfrm>
              <a:off x="7243803" y="5234738"/>
              <a:ext cx="1622611" cy="330475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sz="1200" b="1" dirty="0">
                  <a:solidFill>
                    <a:schemeClr val="tx1"/>
                  </a:solidFill>
                </a:rPr>
                <a:t>Cell death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0A4B6C-6284-B8C2-66B8-9461A966F7AA}"/>
                </a:ext>
              </a:extLst>
            </p:cNvPr>
            <p:cNvSpPr/>
            <p:nvPr/>
          </p:nvSpPr>
          <p:spPr>
            <a:xfrm>
              <a:off x="11147326" y="5192289"/>
              <a:ext cx="1622611" cy="330475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>
                  <a:solidFill>
                    <a:schemeClr val="tx1"/>
                  </a:solidFill>
                </a:rPr>
                <a:t>Epilepsy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EAD2DA6-3C33-B017-0B2B-433025BACE2F}"/>
                </a:ext>
              </a:extLst>
            </p:cNvPr>
            <p:cNvSpPr/>
            <p:nvPr/>
          </p:nvSpPr>
          <p:spPr>
            <a:xfrm>
              <a:off x="6940898" y="5234737"/>
              <a:ext cx="1622611" cy="330475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b="1" dirty="0">
                  <a:solidFill>
                    <a:schemeClr val="tx1"/>
                  </a:solidFill>
                </a:rPr>
                <a:t>Seizures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E5EB0AC-E7B1-2B6E-A5E8-9D0AA6517346}"/>
              </a:ext>
            </a:extLst>
          </p:cNvPr>
          <p:cNvCxnSpPr>
            <a:cxnSpLocks/>
          </p:cNvCxnSpPr>
          <p:nvPr/>
        </p:nvCxnSpPr>
        <p:spPr>
          <a:xfrm>
            <a:off x="9155120" y="2663223"/>
            <a:ext cx="0" cy="3048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3DDA06A5-A6B6-F5EC-23BE-355AEB28B901}"/>
              </a:ext>
            </a:extLst>
          </p:cNvPr>
          <p:cNvSpPr/>
          <p:nvPr/>
        </p:nvSpPr>
        <p:spPr>
          <a:xfrm>
            <a:off x="6665261" y="1415563"/>
            <a:ext cx="4762941" cy="375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The pathological cascade of inflammation in epilepsy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01B36-B9AE-F33B-080E-77162C0D26FC}"/>
              </a:ext>
            </a:extLst>
          </p:cNvPr>
          <p:cNvSpPr/>
          <p:nvPr/>
        </p:nvSpPr>
        <p:spPr>
          <a:xfrm>
            <a:off x="8343814" y="4827499"/>
            <a:ext cx="1622611" cy="61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Increased neuronal excitability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E0F947-CA30-81F1-D3A7-DE4AD37E4997}"/>
              </a:ext>
            </a:extLst>
          </p:cNvPr>
          <p:cNvCxnSpPr>
            <a:cxnSpLocks/>
          </p:cNvCxnSpPr>
          <p:nvPr/>
        </p:nvCxnSpPr>
        <p:spPr>
          <a:xfrm>
            <a:off x="9155120" y="4518000"/>
            <a:ext cx="0" cy="30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FA84147-B007-8315-65A6-5841851601CE}"/>
              </a:ext>
            </a:extLst>
          </p:cNvPr>
          <p:cNvSpPr/>
          <p:nvPr/>
        </p:nvSpPr>
        <p:spPr>
          <a:xfrm>
            <a:off x="8355844" y="5754889"/>
            <a:ext cx="1622611" cy="61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accent2">
                    <a:lumMod val="50000"/>
                  </a:schemeClr>
                </a:solidFill>
              </a:rPr>
              <a:t>Inflammation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08AECD-B043-FCB4-6C10-02BB90FAE2F5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885542" y="5137099"/>
            <a:ext cx="1458272" cy="28389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96DDE62-1A5A-01FB-7453-1D5DA6DA8934}"/>
              </a:ext>
            </a:extLst>
          </p:cNvPr>
          <p:cNvCxnSpPr>
            <a:cxnSpLocks/>
          </p:cNvCxnSpPr>
          <p:nvPr/>
        </p:nvCxnSpPr>
        <p:spPr>
          <a:xfrm flipV="1">
            <a:off x="9967974" y="5744895"/>
            <a:ext cx="1458272" cy="28389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248F54-F240-4677-6500-1BAC29DB74D5}"/>
              </a:ext>
            </a:extLst>
          </p:cNvPr>
          <p:cNvCxnSpPr>
            <a:cxnSpLocks/>
          </p:cNvCxnSpPr>
          <p:nvPr/>
        </p:nvCxnSpPr>
        <p:spPr>
          <a:xfrm>
            <a:off x="9978455" y="5115701"/>
            <a:ext cx="1458272" cy="28389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318F619-F8CA-4CDB-6FBD-6B008A42F1A1}"/>
              </a:ext>
            </a:extLst>
          </p:cNvPr>
          <p:cNvCxnSpPr>
            <a:cxnSpLocks/>
          </p:cNvCxnSpPr>
          <p:nvPr/>
        </p:nvCxnSpPr>
        <p:spPr>
          <a:xfrm>
            <a:off x="6896232" y="5780597"/>
            <a:ext cx="1458272" cy="28389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2311BB1-3AFC-B219-E8CD-5A59243A63D1}"/>
              </a:ext>
            </a:extLst>
          </p:cNvPr>
          <p:cNvCxnSpPr>
            <a:cxnSpLocks/>
          </p:cNvCxnSpPr>
          <p:nvPr/>
        </p:nvCxnSpPr>
        <p:spPr>
          <a:xfrm>
            <a:off x="7164000" y="5628676"/>
            <a:ext cx="320444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20114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32243</TotalTime>
  <Words>228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Chronic inflammation as a seizure stimulus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95</cp:revision>
  <dcterms:created xsi:type="dcterms:W3CDTF">2022-12-01T09:25:49Z</dcterms:created>
  <dcterms:modified xsi:type="dcterms:W3CDTF">2025-11-26T11:59:36Z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