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34"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FF3114-CC0A-F384-27CB-EF63DB00FB9D}" name="Amy Brooks-Kayal, M.D." initials="ABKM" userId="S::ABrooks-Kayal@abpn.org::f063a834-b3b5-4c18-a143-95a783059f26" providerId="AD"/>
  <p188:author id="{6A82CB39-BC0E-B291-2729-B0EE88F28A76}" name="Sam Kew" initials="SK" userId="Sam Kew"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46555C6D-31EC-DA99-61B5-C6F6A324EF99}" name="Fact Check" initials="FC" userId="Fact Check" providerId="None"/>
  <p188:author id="{8F4F1484-770B-D90B-A95A-C4CCDCB84F04}" name="Writer" initials="W" userId="Writer" providerId="None"/>
  <p188:author id="{FFE610A8-FDE8-265E-25FC-F98F9FA8FAAD}" name="Source" initials="S" userId="Source" providerId="None"/>
  <p188:author id="{548E33BE-41FD-592C-5C8D-31BD765ADCA9}" name="Cambridge" initials="MW" userId="Cambridge" providerId="None"/>
  <p188:author id="{FFE47EE6-A2F0-13A5-8EE8-3661DB1849A6}" name="Medical Writer" initials="CI"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F1A01"/>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F6227A-AE9A-4A28-ACC7-D1C20585AC22}" v="35" dt="2025-11-19T22:14:38.92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11" autoAdjust="0"/>
    <p:restoredTop sz="84052" autoAdjust="0"/>
  </p:normalViewPr>
  <p:slideViewPr>
    <p:cSldViewPr snapToGrid="0">
      <p:cViewPr varScale="1">
        <p:scale>
          <a:sx n="81" d="100"/>
          <a:sy n="81" d="100"/>
        </p:scale>
        <p:origin x="834" y="300"/>
      </p:cViewPr>
      <p:guideLst/>
    </p:cSldViewPr>
  </p:slideViewPr>
  <p:outlineViewPr>
    <p:cViewPr>
      <p:scale>
        <a:sx n="33" d="100"/>
        <a:sy n="33" d="100"/>
      </p:scale>
      <p:origin x="0" y="-12060"/>
    </p:cViewPr>
  </p:outlineViewPr>
  <p:notesTextViewPr>
    <p:cViewPr>
      <p:scale>
        <a:sx n="1" d="1"/>
        <a:sy n="1" d="1"/>
      </p:scale>
      <p:origin x="0" y="0"/>
    </p:cViewPr>
  </p:notesTextViewPr>
  <p:sorterViewPr>
    <p:cViewPr>
      <p:scale>
        <a:sx n="90" d="100"/>
        <a:sy n="90" d="100"/>
      </p:scale>
      <p:origin x="0" y="0"/>
    </p:cViewPr>
  </p:sorterViewPr>
  <p:notesViewPr>
    <p:cSldViewPr snapToGrid="0">
      <p:cViewPr>
        <p:scale>
          <a:sx n="140" d="100"/>
          <a:sy n="140" d="100"/>
        </p:scale>
        <p:origin x="4614" y="-4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11/26/2025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marL="228600" indent="-228600">
              <a:buFont typeface="+mj-lt"/>
              <a:buAutoNum type="arabicPeriod"/>
            </a:pPr>
            <a:r>
              <a:rPr lang="en-US" dirty="0"/>
              <a:t>Onat F, Andersson M, </a:t>
            </a:r>
            <a:r>
              <a:rPr lang="en-US" dirty="0" err="1"/>
              <a:t>Çarçak</a:t>
            </a:r>
            <a:r>
              <a:rPr lang="en-US" dirty="0"/>
              <a:t> N. The role of glial cells in the pathophysiology of epilepsy. Cells 2025; 14 (2): 94.</a:t>
            </a:r>
          </a:p>
          <a:p>
            <a:pPr marL="228600" indent="-228600">
              <a:buFont typeface="+mj-lt"/>
              <a:buAutoNum type="arabicPeriod"/>
            </a:pPr>
            <a:r>
              <a:rPr lang="en-GB" dirty="0"/>
              <a:t>Knowles JK, Xu H, Soane C, et al. Maladaptive myelination promotes generalized epilepsy progression. Nat </a:t>
            </a:r>
            <a:r>
              <a:rPr lang="en-GB" dirty="0" err="1"/>
              <a:t>Neurosci</a:t>
            </a:r>
            <a:r>
              <a:rPr lang="en-GB" dirty="0"/>
              <a:t> 2022; 25 (5): 596–606.</a:t>
            </a:r>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2191398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4F24D9-0935-A65C-223E-EB07DFE0AE0D}"/>
              </a:ext>
            </a:extLst>
          </p:cNvPr>
          <p:cNvSpPr>
            <a:spLocks noGrp="1"/>
          </p:cNvSpPr>
          <p:nvPr>
            <p:ph type="body" sz="quarter" idx="17"/>
          </p:nvPr>
        </p:nvSpPr>
        <p:spPr/>
        <p:txBody>
          <a:bodyPr/>
          <a:lstStyle/>
          <a:p>
            <a:r>
              <a:rPr lang="en-GB" dirty="0"/>
              <a:t>Epilepsy – Neurobiology and aetiology</a:t>
            </a:r>
          </a:p>
        </p:txBody>
      </p:sp>
      <p:sp>
        <p:nvSpPr>
          <p:cNvPr id="3" name="Title 2">
            <a:extLst>
              <a:ext uri="{FF2B5EF4-FFF2-40B4-BE49-F238E27FC236}">
                <a16:creationId xmlns:a16="http://schemas.microsoft.com/office/drawing/2014/main" id="{52D35385-BC0C-935D-DE4D-1FE3F76970E2}"/>
              </a:ext>
            </a:extLst>
          </p:cNvPr>
          <p:cNvSpPr>
            <a:spLocks noGrp="1"/>
          </p:cNvSpPr>
          <p:nvPr>
            <p:ph type="title"/>
          </p:nvPr>
        </p:nvSpPr>
        <p:spPr/>
        <p:txBody>
          <a:bodyPr/>
          <a:lstStyle/>
          <a:p>
            <a:r>
              <a:rPr lang="en-GB" dirty="0"/>
              <a:t>Glial cells</a:t>
            </a:r>
          </a:p>
        </p:txBody>
      </p:sp>
      <p:sp>
        <p:nvSpPr>
          <p:cNvPr id="4" name="Content Placeholder 3">
            <a:extLst>
              <a:ext uri="{FF2B5EF4-FFF2-40B4-BE49-F238E27FC236}">
                <a16:creationId xmlns:a16="http://schemas.microsoft.com/office/drawing/2014/main" id="{06F195E4-4E8D-4955-FE62-EC6D8C232958}"/>
              </a:ext>
            </a:extLst>
          </p:cNvPr>
          <p:cNvSpPr>
            <a:spLocks noGrp="1"/>
          </p:cNvSpPr>
          <p:nvPr>
            <p:ph idx="19"/>
          </p:nvPr>
        </p:nvSpPr>
        <p:spPr/>
        <p:txBody>
          <a:bodyPr/>
          <a:lstStyle/>
          <a:p>
            <a:r>
              <a:rPr lang="en-GB" dirty="0"/>
              <a:t>Glial cells (glia) are a collection of different cells in the CNS that support the functions of neurons, consisting of astrocytes, microglia, oligodendrocytes, and oligodendrocyte precursor cells, they are essential to the proper functioning of the brain</a:t>
            </a:r>
            <a:r>
              <a:rPr lang="en-GB" baseline="30000" dirty="0"/>
              <a:t>1</a:t>
            </a:r>
          </a:p>
          <a:p>
            <a:r>
              <a:rPr lang="en-GB" dirty="0"/>
              <a:t>Glial cells interact with neurons and are crucial – indeed, the synapse is now viewed through this prism of glial cells and neurons together, referred to as the penta-partite-synaptic composition</a:t>
            </a:r>
            <a:r>
              <a:rPr lang="en-GB" baseline="30000" dirty="0"/>
              <a:t>1</a:t>
            </a:r>
            <a:endParaRPr lang="en-GB" dirty="0"/>
          </a:p>
          <a:p>
            <a:r>
              <a:rPr lang="en-GB" b="1" dirty="0"/>
              <a:t>Astrocytes</a:t>
            </a:r>
            <a:r>
              <a:rPr lang="en-GB" dirty="0"/>
              <a:t> – outnumbering neurons in the brain, these cells help maintain neuronal homeostasis and the blood–brain barrier; their dysfunction can upset the excitatory–inhibitory balance of the brain and contribute to seizures</a:t>
            </a:r>
            <a:r>
              <a:rPr lang="en-GB" baseline="30000" dirty="0"/>
              <a:t>1</a:t>
            </a:r>
            <a:endParaRPr lang="en-GB" dirty="0"/>
          </a:p>
          <a:p>
            <a:r>
              <a:rPr lang="en-GB" b="1" dirty="0"/>
              <a:t>Microglia</a:t>
            </a:r>
            <a:r>
              <a:rPr lang="en-GB" dirty="0"/>
              <a:t> – macrophage-like cells that constantly monitor the microenvironment; in epilepsy these cells can contribute to neuroinflammation</a:t>
            </a:r>
            <a:r>
              <a:rPr lang="en-GB" baseline="30000" dirty="0"/>
              <a:t>1</a:t>
            </a:r>
            <a:r>
              <a:rPr lang="en-GB" dirty="0"/>
              <a:t> </a:t>
            </a:r>
          </a:p>
          <a:p>
            <a:r>
              <a:rPr lang="en-GB" b="1" dirty="0"/>
              <a:t>Oligodendrocytes</a:t>
            </a:r>
            <a:r>
              <a:rPr lang="en-GB" dirty="0"/>
              <a:t> – these cells form the myelin sheath that insulates axons; in epilepsy, abnormal myelination may contribute to hyperexcitability and seizures, suggesting a role for oligodendrocytes in epileptogenesis</a:t>
            </a:r>
            <a:r>
              <a:rPr lang="en-GB" baseline="30000" dirty="0"/>
              <a:t>1,2</a:t>
            </a:r>
            <a:endParaRPr lang="en-GB" dirty="0"/>
          </a:p>
        </p:txBody>
      </p:sp>
      <p:sp>
        <p:nvSpPr>
          <p:cNvPr id="5" name="Text Placeholder 4">
            <a:extLst>
              <a:ext uri="{FF2B5EF4-FFF2-40B4-BE49-F238E27FC236}">
                <a16:creationId xmlns:a16="http://schemas.microsoft.com/office/drawing/2014/main" id="{8D3D4AD2-F84E-B7C5-287B-F405E70076F7}"/>
              </a:ext>
            </a:extLst>
          </p:cNvPr>
          <p:cNvSpPr>
            <a:spLocks noGrp="1"/>
          </p:cNvSpPr>
          <p:nvPr>
            <p:ph type="body" sz="quarter" idx="18"/>
          </p:nvPr>
        </p:nvSpPr>
        <p:spPr/>
        <p:txBody>
          <a:bodyPr/>
          <a:lstStyle/>
          <a:p>
            <a:endParaRPr lang="en-US" dirty="0"/>
          </a:p>
          <a:p>
            <a:r>
              <a:rPr lang="en-GB" dirty="0"/>
              <a:t>CNS=central nervous system</a:t>
            </a:r>
          </a:p>
          <a:p>
            <a:endParaRPr lang="en-US" dirty="0"/>
          </a:p>
          <a:p>
            <a:r>
              <a:rPr lang="en-US" dirty="0"/>
              <a:t>1. Onat et al. Cells 2025;14(2):94; 2. Knowles et al. Nat </a:t>
            </a:r>
            <a:r>
              <a:rPr lang="en-US" dirty="0" err="1"/>
              <a:t>Neurosci</a:t>
            </a:r>
            <a:r>
              <a:rPr lang="en-US" dirty="0"/>
              <a:t> 2022;25(5):596–606 </a:t>
            </a:r>
          </a:p>
        </p:txBody>
      </p:sp>
    </p:spTree>
    <p:extLst>
      <p:ext uri="{BB962C8B-B14F-4D97-AF65-F5344CB8AC3E}">
        <p14:creationId xmlns:p14="http://schemas.microsoft.com/office/powerpoint/2010/main" val="1858439105"/>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34DC1609-027D-4210-A6F7-3F06D17AB6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48314958-7C4D-4ED9-85EF-B13B9DA035F0}">
  <ds:schemaRefs>
    <ds:schemaRef ds:uri="http://purl.org/dc/elements/1.1/"/>
    <ds:schemaRef ds:uri="http://purl.org/dc/dcmitype/"/>
    <ds:schemaRef ds:uri="http://purl.org/dc/terms/"/>
    <ds:schemaRef ds:uri="08562aa6-c0ad-4fb9-8a82-15409d3a28b4"/>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28627d7c-4416-4bc1-86cf-ca6c3a42a8f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32244</TotalTime>
  <Words>257</Words>
  <Application>Microsoft Office PowerPoint</Application>
  <PresentationFormat>Widescreen</PresentationFormat>
  <Paragraphs>15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Glial cells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Christina Polyzogopoulou</cp:lastModifiedBy>
  <cp:revision>96</cp:revision>
  <dcterms:created xsi:type="dcterms:W3CDTF">2022-12-01T09:25:49Z</dcterms:created>
  <dcterms:modified xsi:type="dcterms:W3CDTF">2025-11-26T11:59:42Z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