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6"/>
  </p:notesMasterIdLst>
  <p:sldIdLst>
    <p:sldId id="355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FF3114-CC0A-F384-27CB-EF63DB00FB9D}" name="Amy Brooks-Kayal, M.D." initials="ABKM" userId="S::ABrooks-Kayal@abpn.org::f063a834-b3b5-4c18-a143-95a783059f26" providerId="AD"/>
  <p188:author id="{6A82CB39-BC0E-B291-2729-B0EE88F28A76}" name="Sam Kew" initials="SK" userId="Sam Kew"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46555C6D-31EC-DA99-61B5-C6F6A324EF99}" name="Fact Check" initials="FC" userId="Fact Check" providerId="None"/>
  <p188:author id="{8F4F1484-770B-D90B-A95A-C4CCDCB84F04}" name="Writer" initials="W" userId="Writer" providerId="None"/>
  <p188:author id="{FFE610A8-FDE8-265E-25FC-F98F9FA8FAAD}" name="Source" initials="S" userId="Source" providerId="None"/>
  <p188:author id="{548E33BE-41FD-592C-5C8D-31BD765ADCA9}" name="Cambridge" initials="MW" userId="Cambridge" providerId="None"/>
  <p188:author id="{FFE47EE6-A2F0-13A5-8EE8-3661DB1849A6}" name="Medical Writer" initials="CI"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F1A01"/>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F6227A-AE9A-4A28-ACC7-D1C20585AC22}" v="35" dt="2025-11-19T22:14:38.92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11" autoAdjust="0"/>
    <p:restoredTop sz="84052" autoAdjust="0"/>
  </p:normalViewPr>
  <p:slideViewPr>
    <p:cSldViewPr snapToGrid="0">
      <p:cViewPr varScale="1">
        <p:scale>
          <a:sx n="81" d="100"/>
          <a:sy n="81" d="100"/>
        </p:scale>
        <p:origin x="834" y="300"/>
      </p:cViewPr>
      <p:guideLst/>
    </p:cSldViewPr>
  </p:slideViewPr>
  <p:outlineViewPr>
    <p:cViewPr>
      <p:scale>
        <a:sx n="33" d="100"/>
        <a:sy n="33" d="100"/>
      </p:scale>
      <p:origin x="0" y="-12060"/>
    </p:cViewPr>
  </p:outlineViewPr>
  <p:notesTextViewPr>
    <p:cViewPr>
      <p:scale>
        <a:sx n="1" d="1"/>
        <a:sy n="1" d="1"/>
      </p:scale>
      <p:origin x="0" y="0"/>
    </p:cViewPr>
  </p:notesTextViewPr>
  <p:sorterViewPr>
    <p:cViewPr>
      <p:scale>
        <a:sx n="90" d="100"/>
        <a:sy n="90" d="100"/>
      </p:scale>
      <p:origin x="0" y="0"/>
    </p:cViewPr>
  </p:sorterViewPr>
  <p:notesViewPr>
    <p:cSldViewPr snapToGrid="0">
      <p:cViewPr>
        <p:scale>
          <a:sx n="140" d="100"/>
          <a:sy n="140" d="100"/>
        </p:scale>
        <p:origin x="4614" y="-4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11/26/2025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228600" indent="-228600">
              <a:buFont typeface="+mj-lt"/>
              <a:buAutoNum type="arabicPeriod"/>
            </a:pPr>
            <a:r>
              <a:rPr lang="en-GB" dirty="0"/>
              <a:t>Davis KA, Jirsa VK, </a:t>
            </a:r>
            <a:r>
              <a:rPr lang="en-GB" dirty="0" err="1"/>
              <a:t>Schevon</a:t>
            </a:r>
            <a:r>
              <a:rPr lang="en-GB" dirty="0"/>
              <a:t> CA. Wheels within wheels: theory and practice of epileptic networks. Epilepsy Curr 2021; 21 (4): 15357597211015663.</a:t>
            </a:r>
          </a:p>
          <a:p>
            <a:pPr marL="228600" indent="-228600">
              <a:buFont typeface="+mj-lt"/>
              <a:buAutoNum type="arabicPeriod"/>
            </a:pPr>
            <a:r>
              <a:rPr lang="en-GB" dirty="0"/>
              <a:t>Goldberg EM, Coulter DA. Mechanisms of epileptogenesis: a convergence on neural circuit dysfunction. Nat Rev </a:t>
            </a:r>
            <a:r>
              <a:rPr lang="en-GB" dirty="0" err="1"/>
              <a:t>Neurosci</a:t>
            </a:r>
            <a:r>
              <a:rPr lang="en-GB" dirty="0"/>
              <a:t> 2013; 14 (5): 337–349.</a:t>
            </a:r>
          </a:p>
          <a:p>
            <a:pPr marL="228600" indent="-228600">
              <a:buFont typeface="+mj-lt"/>
              <a:buAutoNum type="arabicPeriod"/>
            </a:pPr>
            <a:r>
              <a:rPr lang="en-GB" dirty="0"/>
              <a:t>Pedersen M, </a:t>
            </a:r>
            <a:r>
              <a:rPr lang="en-GB" dirty="0" err="1"/>
              <a:t>Omidvarnia</a:t>
            </a:r>
            <a:r>
              <a:rPr lang="en-GB" dirty="0"/>
              <a:t> A, Jackson GD. </a:t>
            </a:r>
            <a:r>
              <a:rPr lang="en-US" dirty="0"/>
              <a:t>Interictal and ictal brain network changes in focal epilepsy. </a:t>
            </a:r>
            <a:r>
              <a:rPr lang="en-GB" dirty="0"/>
              <a:t>In: Bernasconi A, Bernasconi N, Koepp M (eds). Imaging Biomarkers in Epilepsy. Cambridge University Press, 2019.</a:t>
            </a:r>
          </a:p>
          <a:p>
            <a:pPr marL="228600" indent="-228600">
              <a:buFont typeface="+mj-lt"/>
              <a:buAutoNum type="arabicPeriod"/>
            </a:pPr>
            <a:r>
              <a:rPr lang="en-GB" dirty="0"/>
              <a:t>Dr Brooks-Kayal’s personal experience.</a:t>
            </a:r>
          </a:p>
        </p:txBody>
      </p:sp>
      <p:sp>
        <p:nvSpPr>
          <p:cNvPr id="4" name="Slide Number Placeholder 3"/>
          <p:cNvSpPr>
            <a:spLocks noGrp="1"/>
          </p:cNvSpPr>
          <p:nvPr>
            <p:ph type="sldNum" sz="quarter" idx="5"/>
          </p:nvPr>
        </p:nvSpPr>
        <p:spPr/>
        <p:txBody>
          <a:bodyPr/>
          <a:lstStyle/>
          <a:p>
            <a:fld id="{0D721F48-A6A6-4C52-B94D-420AADA25D47}" type="slidenum">
              <a:rPr lang="en-US" smtClean="0"/>
              <a:t>1</a:t>
            </a:fld>
            <a:endParaRPr lang="en-US"/>
          </a:p>
        </p:txBody>
      </p:sp>
    </p:spTree>
    <p:extLst>
      <p:ext uri="{BB962C8B-B14F-4D97-AF65-F5344CB8AC3E}">
        <p14:creationId xmlns:p14="http://schemas.microsoft.com/office/powerpoint/2010/main" val="4192655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7374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dirty="0"/>
          </a:p>
        </p:txBody>
      </p:sp>
    </p:spTree>
    <p:extLst>
      <p:ext uri="{BB962C8B-B14F-4D97-AF65-F5344CB8AC3E}">
        <p14:creationId xmlns:p14="http://schemas.microsoft.com/office/powerpoint/2010/main" val="578103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28327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6208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85993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9693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184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0268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5542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1928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9223876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4393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78563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5244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94551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14677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54404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49041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14167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308923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89006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10774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59452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81638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9960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17015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1814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11979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79741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01245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95651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90242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02493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96880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81059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B362D6-7064-6A02-B055-85FB9F4CAEF0}"/>
              </a:ext>
            </a:extLst>
          </p:cNvPr>
          <p:cNvSpPr>
            <a:spLocks noGrp="1"/>
          </p:cNvSpPr>
          <p:nvPr>
            <p:ph type="body" sz="quarter" idx="17"/>
          </p:nvPr>
        </p:nvSpPr>
        <p:spPr/>
        <p:txBody>
          <a:bodyPr/>
          <a:lstStyle/>
          <a:p>
            <a:r>
              <a:rPr lang="en-GB" dirty="0"/>
              <a:t>Epilepsy – Neurobiology and aetiology</a:t>
            </a:r>
          </a:p>
        </p:txBody>
      </p:sp>
      <p:sp>
        <p:nvSpPr>
          <p:cNvPr id="3" name="Title 2">
            <a:extLst>
              <a:ext uri="{FF2B5EF4-FFF2-40B4-BE49-F238E27FC236}">
                <a16:creationId xmlns:a16="http://schemas.microsoft.com/office/drawing/2014/main" id="{7FEDFDDF-525C-6BC3-565A-9BF6F0538F17}"/>
              </a:ext>
            </a:extLst>
          </p:cNvPr>
          <p:cNvSpPr>
            <a:spLocks noGrp="1"/>
          </p:cNvSpPr>
          <p:nvPr>
            <p:ph type="title"/>
          </p:nvPr>
        </p:nvSpPr>
        <p:spPr/>
        <p:txBody>
          <a:bodyPr/>
          <a:lstStyle/>
          <a:p>
            <a:r>
              <a:rPr lang="en-GB" dirty="0"/>
              <a:t>Epilepsy as a network disorder</a:t>
            </a:r>
          </a:p>
        </p:txBody>
      </p:sp>
      <p:sp>
        <p:nvSpPr>
          <p:cNvPr id="9" name="Content Placeholder 8">
            <a:extLst>
              <a:ext uri="{FF2B5EF4-FFF2-40B4-BE49-F238E27FC236}">
                <a16:creationId xmlns:a16="http://schemas.microsoft.com/office/drawing/2014/main" id="{EDB078A2-F591-E710-BC93-FF6A00A0A8B6}"/>
              </a:ext>
            </a:extLst>
          </p:cNvPr>
          <p:cNvSpPr>
            <a:spLocks noGrp="1"/>
          </p:cNvSpPr>
          <p:nvPr>
            <p:ph idx="19"/>
          </p:nvPr>
        </p:nvSpPr>
        <p:spPr/>
        <p:txBody>
          <a:bodyPr/>
          <a:lstStyle/>
          <a:p>
            <a:r>
              <a:rPr lang="en-GB" dirty="0"/>
              <a:t>The observation that EEG seizure patterns cannot always be readily explained by the traditional model of a single foci that spreads, have led some to view the pathophysiology of seizures as based on large-scale networks</a:t>
            </a:r>
            <a:r>
              <a:rPr lang="en-GB" baseline="30000" dirty="0"/>
              <a:t>1,2</a:t>
            </a:r>
          </a:p>
          <a:p>
            <a:r>
              <a:rPr lang="en-GB" dirty="0"/>
              <a:t>This network-based view has developed as the imaging power of various techniques has improved, providing researchers increasingly more detail and data</a:t>
            </a:r>
            <a:r>
              <a:rPr lang="en-GB" baseline="30000" dirty="0"/>
              <a:t>3</a:t>
            </a:r>
            <a:endParaRPr lang="en-GB" dirty="0"/>
          </a:p>
          <a:p>
            <a:r>
              <a:rPr lang="en-GB" dirty="0"/>
              <a:t>Various different mechanisms are known to be at work in epilepsy, from ion channel disturbances and neurotransmitter imbalances to immune cell and blood–brain barrier abnormalities, which can be modelled together as </a:t>
            </a:r>
            <a:r>
              <a:rPr lang="en-GB" b="1" dirty="0"/>
              <a:t>dysfunction of brain circuits </a:t>
            </a:r>
            <a:r>
              <a:rPr lang="en-GB" dirty="0"/>
              <a:t>– i.e., a network disorder</a:t>
            </a:r>
            <a:r>
              <a:rPr lang="en-GB" baseline="30000" dirty="0"/>
              <a:t>4</a:t>
            </a:r>
            <a:endParaRPr lang="en-GB" dirty="0"/>
          </a:p>
          <a:p>
            <a:r>
              <a:rPr lang="en-GB" dirty="0"/>
              <a:t>To properly understand the neural circuit dysfunction in epilepsy requires </a:t>
            </a:r>
            <a:r>
              <a:rPr lang="en-GB" b="1" dirty="0"/>
              <a:t>large-scale, dynamic, circuit-level analysis</a:t>
            </a:r>
            <a:r>
              <a:rPr lang="en-GB" baseline="30000" dirty="0"/>
              <a:t>2</a:t>
            </a:r>
            <a:endParaRPr lang="en-GB" dirty="0"/>
          </a:p>
        </p:txBody>
      </p:sp>
      <p:sp>
        <p:nvSpPr>
          <p:cNvPr id="7" name="Text Placeholder 6">
            <a:extLst>
              <a:ext uri="{FF2B5EF4-FFF2-40B4-BE49-F238E27FC236}">
                <a16:creationId xmlns:a16="http://schemas.microsoft.com/office/drawing/2014/main" id="{5CE919D3-48D3-5F2E-6B90-740F2E3E355E}"/>
              </a:ext>
            </a:extLst>
          </p:cNvPr>
          <p:cNvSpPr>
            <a:spLocks noGrp="1"/>
          </p:cNvSpPr>
          <p:nvPr>
            <p:ph type="body" sz="quarter" idx="18"/>
          </p:nvPr>
        </p:nvSpPr>
        <p:spPr/>
        <p:txBody>
          <a:bodyPr/>
          <a:lstStyle/>
          <a:p>
            <a:r>
              <a:rPr lang="en-GB" dirty="0"/>
              <a:t>EEG=electroencephalogram</a:t>
            </a:r>
          </a:p>
          <a:p>
            <a:endParaRPr lang="en-GB" dirty="0"/>
          </a:p>
          <a:p>
            <a:r>
              <a:rPr lang="en-GB" dirty="0"/>
              <a:t>1. Davis et al. Epilepsy Curr 2021;21(4):15357597211015663; 2. Goldberg &amp; Coulter. Nat Rev </a:t>
            </a:r>
            <a:r>
              <a:rPr lang="en-GB" dirty="0" err="1"/>
              <a:t>Neurosci</a:t>
            </a:r>
            <a:r>
              <a:rPr lang="en-GB" dirty="0"/>
              <a:t> 2013;14(5):337–349;</a:t>
            </a:r>
          </a:p>
          <a:p>
            <a:r>
              <a:rPr lang="en-GB" dirty="0"/>
              <a:t>3. Pedersen et al. Interictal and ictal brain network changes in focal epilepsy. In: Bernasconi et al. (eds). Imaging Biomarkers in Epilepsy. 2019; 4. Dr Brooks-Kayal’s personal experience</a:t>
            </a:r>
          </a:p>
        </p:txBody>
      </p:sp>
    </p:spTree>
    <p:extLst>
      <p:ext uri="{BB962C8B-B14F-4D97-AF65-F5344CB8AC3E}">
        <p14:creationId xmlns:p14="http://schemas.microsoft.com/office/powerpoint/2010/main" val="1641824571"/>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572d37f1d1890eca8921f584ba6a155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25428eb0ff07b0eb7f7406fd97dbefea"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34DC1609-027D-4210-A6F7-3F06D17AB6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48314958-7C4D-4ED9-85EF-B13B9DA035F0}">
  <ds:schemaRefs>
    <ds:schemaRef ds:uri="http://purl.org/dc/elements/1.1/"/>
    <ds:schemaRef ds:uri="http://purl.org/dc/dcmitype/"/>
    <ds:schemaRef ds:uri="http://purl.org/dc/terms/"/>
    <ds:schemaRef ds:uri="08562aa6-c0ad-4fb9-8a82-15409d3a28b4"/>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28627d7c-4416-4bc1-86cf-ca6c3a42a8f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32244</TotalTime>
  <Words>306</Words>
  <Application>Microsoft Office PowerPoint</Application>
  <PresentationFormat>Widescreen</PresentationFormat>
  <Paragraphs>16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Epilepsy as a network disorder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Christina Polyzogopoulou</cp:lastModifiedBy>
  <cp:revision>103</cp:revision>
  <dcterms:created xsi:type="dcterms:W3CDTF">2022-12-01T09:25:49Z</dcterms:created>
  <dcterms:modified xsi:type="dcterms:W3CDTF">2025-11-26T12:00:31Z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