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benefits and disbenefits to using small-animal and large-animal models – as outlined on the slide – that must be balanced against each other.</a:t>
            </a:r>
            <a:r>
              <a:rPr lang="en-GB" baseline="30000" dirty="0"/>
              <a:t>1-3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Grone BP, Baraban SC. Animal models in epilepsy research: legacies and new directions. Nat </a:t>
            </a:r>
            <a:r>
              <a:rPr lang="en-GB" dirty="0" err="1"/>
              <a:t>Neurosci</a:t>
            </a:r>
            <a:r>
              <a:rPr lang="en-GB" dirty="0"/>
              <a:t> 2015; 18 (3): 339–343.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Baraban SC. A zebrafish-centric approach to antiepileptic drug development. Dis Model Mech 2021; 14 (7): dmm049080.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Davis KA, Sturges BK, Vite CH, et al. A novel implanted device to wirelessly record and </a:t>
            </a:r>
            <a:r>
              <a:rPr lang="en-GB" dirty="0" err="1"/>
              <a:t>analyze</a:t>
            </a:r>
            <a:r>
              <a:rPr lang="en-GB" dirty="0"/>
              <a:t> continuous intracranial canine EEG. Epilepsy Res 2011; 96 (1–2): 116–122.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5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DEF3E0-78CB-5E03-4177-5497D557E7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7785E2F-0F05-3BC4-BF5A-B292F82A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Small animal models versus large-animal models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0A8FEA-8446-FC3F-7E27-D2F406213E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CRISPR-Cas9=clustered regularly interspaced short palindromic repeats – associated protein 9; EEG=electroencephalogram </a:t>
            </a:r>
          </a:p>
          <a:p>
            <a:endParaRPr lang="en-US" dirty="0"/>
          </a:p>
          <a:p>
            <a:r>
              <a:rPr lang="en-US" dirty="0"/>
              <a:t>1. Grone &amp; Baraban. Nat </a:t>
            </a:r>
            <a:r>
              <a:rPr lang="en-US" dirty="0" err="1"/>
              <a:t>Neurosci</a:t>
            </a:r>
            <a:r>
              <a:rPr lang="en-US" dirty="0"/>
              <a:t> 2015;18(3):339–343; </a:t>
            </a:r>
            <a:r>
              <a:rPr lang="en-GB" dirty="0"/>
              <a:t>2. Baraban. Dis Model Mech 2021;14(7):dmm049080;  3. Davis et al. Epilepsy Res 2011;96(1–2):116–122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A32E446-519D-E30F-6AAD-1E3DA38B1217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Large-animal models</a:t>
            </a:r>
          </a:p>
          <a:p>
            <a:r>
              <a:rPr lang="en-GB" dirty="0"/>
              <a:t>An alternative approach is to use large-animal models, such as dogs or baboons, in which devices or surgical approaches can be tested, allowing further translation of initial observations towards therapies for humans</a:t>
            </a:r>
            <a:r>
              <a:rPr lang="en-GB" baseline="30000" dirty="0"/>
              <a:t>1,3</a:t>
            </a:r>
            <a:endParaRPr lang="en-GB" dirty="0"/>
          </a:p>
          <a:p>
            <a:r>
              <a:rPr lang="en-GB" dirty="0"/>
              <a:t>One such approach has developed an implanted device to wirelessly and continuously monitor intracranial EEG in dogs with naturally-occurring epilepsy, constituting a versatile platform for response to therapy</a:t>
            </a:r>
            <a:r>
              <a:rPr lang="en-GB" baseline="30000" dirty="0"/>
              <a:t>3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E20207AA-6409-E512-93B0-2A866F65669B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Small-animal models</a:t>
            </a:r>
          </a:p>
          <a:p>
            <a:r>
              <a:rPr lang="en-GB" dirty="0"/>
              <a:t>Small-animal models, such as </a:t>
            </a:r>
            <a:r>
              <a:rPr lang="en-GB" i="1" dirty="0"/>
              <a:t>Danio rerio </a:t>
            </a:r>
            <a:r>
              <a:rPr lang="en-GB" dirty="0"/>
              <a:t>(zebrafish) allow for large-scale phenotypic-based screening of potential new novel antiseizure medications</a:t>
            </a:r>
            <a:r>
              <a:rPr lang="en-GB" baseline="30000" dirty="0"/>
              <a:t>1,2</a:t>
            </a:r>
            <a:endParaRPr lang="en-GB" dirty="0"/>
          </a:p>
          <a:p>
            <a:r>
              <a:rPr lang="en-GB" dirty="0"/>
              <a:t>Genetic causes of epilepsy can be studied, using mutagenesis or CRISPR-Cas9 technology to recreate a mutation in an animal model, e.g., zebrafish, which can then be studied and screened for drug response</a:t>
            </a:r>
            <a:r>
              <a:rPr lang="en-GB" baseline="30000" dirty="0"/>
              <a:t>2</a:t>
            </a:r>
            <a:endParaRPr lang="en-GB" dirty="0"/>
          </a:p>
        </p:txBody>
      </p:sp>
      <p:pic>
        <p:nvPicPr>
          <p:cNvPr id="25" name="Content Placeholder 13" descr="Dog with solid fill">
            <a:extLst>
              <a:ext uri="{FF2B5EF4-FFF2-40B4-BE49-F238E27FC236}">
                <a16:creationId xmlns:a16="http://schemas.microsoft.com/office/drawing/2014/main" id="{08591F3B-BEA4-7BE2-D490-8156D5451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9274" y="4905842"/>
            <a:ext cx="1589670" cy="1589670"/>
          </a:xfrm>
          <a:prstGeom prst="round2DiagRect">
            <a:avLst>
              <a:gd name="adj1" fmla="val 0"/>
              <a:gd name="adj2" fmla="val 5647"/>
            </a:avLst>
          </a:prstGeom>
        </p:spPr>
      </p:pic>
      <p:pic>
        <p:nvPicPr>
          <p:cNvPr id="26" name="Content Placeholder 15" descr="Monkey with solid fill">
            <a:extLst>
              <a:ext uri="{FF2B5EF4-FFF2-40B4-BE49-F238E27FC236}">
                <a16:creationId xmlns:a16="http://schemas.microsoft.com/office/drawing/2014/main" id="{041AD3A6-95F5-7C27-CAD5-15686C0BC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448800" y="4599607"/>
            <a:ext cx="1473200" cy="1473200"/>
          </a:xfrm>
          <a:prstGeom prst="round2DiagRect">
            <a:avLst>
              <a:gd name="adj1" fmla="val 0"/>
              <a:gd name="adj2" fmla="val 5647"/>
            </a:avLst>
          </a:prstGeom>
        </p:spPr>
      </p:pic>
      <p:pic>
        <p:nvPicPr>
          <p:cNvPr id="27" name="Graphic 26" descr="Worm with solid fill">
            <a:extLst>
              <a:ext uri="{FF2B5EF4-FFF2-40B4-BE49-F238E27FC236}">
                <a16:creationId xmlns:a16="http://schemas.microsoft.com/office/drawing/2014/main" id="{5224DE9C-44EB-7685-C772-F74818769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8671" y="5310803"/>
            <a:ext cx="641352" cy="641352"/>
          </a:xfrm>
          <a:prstGeom prst="rect">
            <a:avLst/>
          </a:prstGeom>
        </p:spPr>
      </p:pic>
      <p:pic>
        <p:nvPicPr>
          <p:cNvPr id="28" name="Graphic 27" descr="Fish with solid fill">
            <a:extLst>
              <a:ext uri="{FF2B5EF4-FFF2-40B4-BE49-F238E27FC236}">
                <a16:creationId xmlns:a16="http://schemas.microsoft.com/office/drawing/2014/main" id="{D32F5FE0-A417-1848-403B-2D6F1B7552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0720" y="4954291"/>
            <a:ext cx="641352" cy="641352"/>
          </a:xfrm>
          <a:prstGeom prst="rect">
            <a:avLst/>
          </a:prstGeom>
        </p:spPr>
      </p:pic>
      <p:pic>
        <p:nvPicPr>
          <p:cNvPr id="29" name="Graphic 28" descr="Fish with solid fill">
            <a:extLst>
              <a:ext uri="{FF2B5EF4-FFF2-40B4-BE49-F238E27FC236}">
                <a16:creationId xmlns:a16="http://schemas.microsoft.com/office/drawing/2014/main" id="{887C7D9D-5D2A-FA10-63AD-71FCAFC0A6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93046" y="5276556"/>
            <a:ext cx="641352" cy="641352"/>
          </a:xfrm>
          <a:prstGeom prst="rect">
            <a:avLst/>
          </a:prstGeom>
        </p:spPr>
      </p:pic>
      <p:pic>
        <p:nvPicPr>
          <p:cNvPr id="30" name="Graphic 29" descr="Fish with solid fill">
            <a:extLst>
              <a:ext uri="{FF2B5EF4-FFF2-40B4-BE49-F238E27FC236}">
                <a16:creationId xmlns:a16="http://schemas.microsoft.com/office/drawing/2014/main" id="{4619680D-29BE-D114-4BC7-DC6F25C19C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6347" y="4856660"/>
            <a:ext cx="641352" cy="641352"/>
          </a:xfrm>
          <a:prstGeom prst="rect">
            <a:avLst/>
          </a:prstGeom>
        </p:spPr>
      </p:pic>
      <p:pic>
        <p:nvPicPr>
          <p:cNvPr id="31" name="Graphic 30" descr="Fish with solid fill">
            <a:extLst>
              <a:ext uri="{FF2B5EF4-FFF2-40B4-BE49-F238E27FC236}">
                <a16:creationId xmlns:a16="http://schemas.microsoft.com/office/drawing/2014/main" id="{6EE1D255-0014-D16E-1458-44E68F7953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3660" y="5141237"/>
            <a:ext cx="641352" cy="641352"/>
          </a:xfrm>
          <a:prstGeom prst="rect">
            <a:avLst/>
          </a:prstGeom>
        </p:spPr>
      </p:pic>
      <p:pic>
        <p:nvPicPr>
          <p:cNvPr id="32" name="Graphic 31" descr="Fish with solid fill">
            <a:extLst>
              <a:ext uri="{FF2B5EF4-FFF2-40B4-BE49-F238E27FC236}">
                <a16:creationId xmlns:a16="http://schemas.microsoft.com/office/drawing/2014/main" id="{E2F278C3-095B-28DC-8E78-C0FF964DC0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26067" y="5274967"/>
            <a:ext cx="641352" cy="641352"/>
          </a:xfrm>
          <a:prstGeom prst="rect">
            <a:avLst/>
          </a:prstGeom>
        </p:spPr>
      </p:pic>
      <p:pic>
        <p:nvPicPr>
          <p:cNvPr id="33" name="Graphic 32" descr="Worm with solid fill">
            <a:extLst>
              <a:ext uri="{FF2B5EF4-FFF2-40B4-BE49-F238E27FC236}">
                <a16:creationId xmlns:a16="http://schemas.microsoft.com/office/drawing/2014/main" id="{C7DDA722-51D1-3C43-C403-757E07069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97243" y="5310803"/>
            <a:ext cx="641352" cy="641352"/>
          </a:xfrm>
          <a:prstGeom prst="rect">
            <a:avLst/>
          </a:prstGeom>
        </p:spPr>
      </p:pic>
      <p:pic>
        <p:nvPicPr>
          <p:cNvPr id="34" name="Graphic 33" descr="Worm with solid fill">
            <a:extLst>
              <a:ext uri="{FF2B5EF4-FFF2-40B4-BE49-F238E27FC236}">
                <a16:creationId xmlns:a16="http://schemas.microsoft.com/office/drawing/2014/main" id="{BED260DE-4E29-10DA-5C08-79D8358C12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6581" y="5431455"/>
            <a:ext cx="641352" cy="641352"/>
          </a:xfrm>
          <a:prstGeom prst="rect">
            <a:avLst/>
          </a:prstGeom>
        </p:spPr>
      </p:pic>
      <p:pic>
        <p:nvPicPr>
          <p:cNvPr id="35" name="Graphic 34" descr="Fish with solid fill">
            <a:extLst>
              <a:ext uri="{FF2B5EF4-FFF2-40B4-BE49-F238E27FC236}">
                <a16:creationId xmlns:a16="http://schemas.microsoft.com/office/drawing/2014/main" id="{BEEF389E-D28B-72F7-3654-DAE032C706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84141" y="5443060"/>
            <a:ext cx="641352" cy="641352"/>
          </a:xfrm>
          <a:prstGeom prst="rect">
            <a:avLst/>
          </a:prstGeom>
        </p:spPr>
      </p:pic>
      <p:pic>
        <p:nvPicPr>
          <p:cNvPr id="36" name="Graphic 35" descr="Fish with solid fill">
            <a:extLst>
              <a:ext uri="{FF2B5EF4-FFF2-40B4-BE49-F238E27FC236}">
                <a16:creationId xmlns:a16="http://schemas.microsoft.com/office/drawing/2014/main" id="{5C52F823-986E-AFCB-9DED-20D3BE2FD7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5211" y="5052682"/>
            <a:ext cx="641352" cy="641352"/>
          </a:xfrm>
          <a:prstGeom prst="rect">
            <a:avLst/>
          </a:prstGeom>
        </p:spPr>
      </p:pic>
      <p:pic>
        <p:nvPicPr>
          <p:cNvPr id="37" name="Graphic 36" descr="Fish with solid fill">
            <a:extLst>
              <a:ext uri="{FF2B5EF4-FFF2-40B4-BE49-F238E27FC236}">
                <a16:creationId xmlns:a16="http://schemas.microsoft.com/office/drawing/2014/main" id="{02CA61C5-CD4D-F040-728F-1077FDB10B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60873" y="5466289"/>
            <a:ext cx="641352" cy="641352"/>
          </a:xfrm>
          <a:prstGeom prst="rect">
            <a:avLst/>
          </a:prstGeom>
        </p:spPr>
      </p:pic>
      <p:pic>
        <p:nvPicPr>
          <p:cNvPr id="38" name="Graphic 37" descr="Fish with solid fill">
            <a:extLst>
              <a:ext uri="{FF2B5EF4-FFF2-40B4-BE49-F238E27FC236}">
                <a16:creationId xmlns:a16="http://schemas.microsoft.com/office/drawing/2014/main" id="{27F31EEB-AF15-208F-8731-B47C7D4C92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8522" y="5397875"/>
            <a:ext cx="641352" cy="641352"/>
          </a:xfrm>
          <a:prstGeom prst="rect">
            <a:avLst/>
          </a:prstGeom>
        </p:spPr>
      </p:pic>
      <p:pic>
        <p:nvPicPr>
          <p:cNvPr id="39" name="Graphic 38" descr="Fish with solid fill">
            <a:extLst>
              <a:ext uri="{FF2B5EF4-FFF2-40B4-BE49-F238E27FC236}">
                <a16:creationId xmlns:a16="http://schemas.microsoft.com/office/drawing/2014/main" id="{8D1A1104-1749-4B96-9767-523589F736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31767" y="4988613"/>
            <a:ext cx="641352" cy="641352"/>
          </a:xfrm>
          <a:prstGeom prst="rect">
            <a:avLst/>
          </a:prstGeom>
        </p:spPr>
      </p:pic>
      <p:pic>
        <p:nvPicPr>
          <p:cNvPr id="40" name="Graphic 39" descr="Fish with solid fill">
            <a:extLst>
              <a:ext uri="{FF2B5EF4-FFF2-40B4-BE49-F238E27FC236}">
                <a16:creationId xmlns:a16="http://schemas.microsoft.com/office/drawing/2014/main" id="{902978BD-4F80-B709-C2A9-89D0E85F1D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07722" y="5274967"/>
            <a:ext cx="641352" cy="641352"/>
          </a:xfrm>
          <a:prstGeom prst="rect">
            <a:avLst/>
          </a:prstGeom>
        </p:spPr>
      </p:pic>
      <p:pic>
        <p:nvPicPr>
          <p:cNvPr id="41" name="Graphic 40" descr="Fish with solid fill">
            <a:extLst>
              <a:ext uri="{FF2B5EF4-FFF2-40B4-BE49-F238E27FC236}">
                <a16:creationId xmlns:a16="http://schemas.microsoft.com/office/drawing/2014/main" id="{CFEBAB1C-7C26-C98C-1784-7AFA202228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5187" y="5202507"/>
            <a:ext cx="641352" cy="64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3258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32245</TotalTime>
  <Words>303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Small animal models versus large-animal models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105</cp:revision>
  <dcterms:created xsi:type="dcterms:W3CDTF">2022-12-01T09:25:49Z</dcterms:created>
  <dcterms:modified xsi:type="dcterms:W3CDTF">2025-11-26T12:00:43Z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