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5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González MI, Brooks-Kayal A. Altered GABA</a:t>
            </a:r>
            <a:r>
              <a:rPr lang="en-GB" baseline="-25000" dirty="0"/>
              <a:t>A</a:t>
            </a:r>
            <a:r>
              <a:rPr lang="en-GB" dirty="0"/>
              <a:t> receptor expression during epileptogenesis. </a:t>
            </a:r>
            <a:r>
              <a:rPr lang="en-GB" dirty="0" err="1"/>
              <a:t>Neurosci</a:t>
            </a:r>
            <a:r>
              <a:rPr lang="en-GB" dirty="0"/>
              <a:t> Lett 2011; 497 (3): 218–222.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Tipton AE, Russek SJ. Regulation of inhibitory </a:t>
            </a:r>
            <a:r>
              <a:rPr lang="en-GB" dirty="0" err="1"/>
              <a:t>signaling</a:t>
            </a:r>
            <a:r>
              <a:rPr lang="en-GB" dirty="0"/>
              <a:t> at the receptor and cellular level; advances in our understanding of GABAergic neurotransmission and the mechanisms by which it is disrupted in epilepsy. Front Synaptic </a:t>
            </a:r>
            <a:r>
              <a:rPr lang="en-GB" dirty="0" err="1"/>
              <a:t>Neurosci</a:t>
            </a:r>
            <a:r>
              <a:rPr lang="en-GB" dirty="0"/>
              <a:t> 2022; 14: 914374.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Barker-</a:t>
            </a:r>
            <a:r>
              <a:rPr lang="en-GB" dirty="0" err="1"/>
              <a:t>Haliski</a:t>
            </a:r>
            <a:r>
              <a:rPr lang="en-GB" dirty="0"/>
              <a:t> M, White HS. Glutamatergic mechanisms associated with seizures and epilepsy. Cold Spring Harb </a:t>
            </a:r>
            <a:r>
              <a:rPr lang="en-GB" dirty="0" err="1"/>
              <a:t>Perspect</a:t>
            </a:r>
            <a:r>
              <a:rPr lang="en-GB" dirty="0"/>
              <a:t> Med 2015; 5 (8): a022863.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Sarlo GL, Holton KF. Brain concentrations of glutamate and GABA in human epilepsy: a review. Seizure 2021; 91: 213–227.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4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E4B196-1713-1217-7FC5-69C0308144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DD7FA0-21EE-A144-C9D1-82D7D23D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Neurotransmitter pathways involved in seizures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BCA9A9C-84E2-5458-BB96-8A49A20951C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2152650"/>
            <a:ext cx="5410197" cy="2943486"/>
          </a:xfrm>
        </p:spPr>
        <p:txBody>
          <a:bodyPr/>
          <a:lstStyle/>
          <a:p>
            <a:r>
              <a:rPr lang="en-GB" sz="1400" dirty="0"/>
              <a:t>The majority of excitatory neurotransmission in the brain is effected by glutamate signalling</a:t>
            </a:r>
            <a:r>
              <a:rPr lang="en-GB" sz="1400" baseline="30000" dirty="0"/>
              <a:t>3</a:t>
            </a:r>
          </a:p>
          <a:p>
            <a:pPr lvl="1"/>
            <a:r>
              <a:rPr lang="en-GB" sz="1200" dirty="0"/>
              <a:t>Fast excitatory neurotransmission is mostly mediated through AMPA postsynaptic ionotropic receptors </a:t>
            </a:r>
          </a:p>
          <a:p>
            <a:pPr lvl="1"/>
            <a:r>
              <a:rPr lang="en-GB" sz="1200" dirty="0"/>
              <a:t>Slow excitatory neurotransmission is mostly mediated through NMDA postsynaptic ionotropic receptors </a:t>
            </a:r>
          </a:p>
          <a:p>
            <a:r>
              <a:rPr lang="en-GB" sz="1400" dirty="0"/>
              <a:t>Seizures are characterized by increased levels of glutamate, which can be neurotoxic over time</a:t>
            </a:r>
            <a:r>
              <a:rPr lang="en-GB" sz="1400" baseline="30000" dirty="0"/>
              <a:t>3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401BC56-3654-F291-17F0-4C5DBEFCD07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2152650"/>
            <a:ext cx="5410197" cy="2943486"/>
          </a:xfrm>
        </p:spPr>
        <p:txBody>
          <a:bodyPr/>
          <a:lstStyle/>
          <a:p>
            <a:r>
              <a:rPr lang="en-GB" sz="1400" dirty="0"/>
              <a:t>The majority of fast synaptic inhibition in the brain is effected by GABA signalling</a:t>
            </a:r>
            <a:r>
              <a:rPr lang="en-GB" sz="1400" baseline="30000" dirty="0"/>
              <a:t>1</a:t>
            </a:r>
          </a:p>
          <a:p>
            <a:pPr lvl="1"/>
            <a:r>
              <a:rPr lang="en-GB" sz="1200" dirty="0"/>
              <a:t>GABA receptors are pentameric (i.e., made up of 5 subunits), and the exact composition of the different subunits changes the properties, kinetics, and ultimately the function of the receptor</a:t>
            </a:r>
          </a:p>
          <a:p>
            <a:r>
              <a:rPr lang="en-GB" sz="1400" dirty="0"/>
              <a:t>GABA receptors are normally under tight control</a:t>
            </a:r>
            <a:r>
              <a:rPr lang="en-GB" sz="1400" baseline="30000" dirty="0"/>
              <a:t>2</a:t>
            </a:r>
          </a:p>
          <a:p>
            <a:pPr lvl="1"/>
            <a:r>
              <a:rPr lang="en-GB" sz="1200" dirty="0"/>
              <a:t>They are trafficked to and cycled from the membrane</a:t>
            </a:r>
          </a:p>
          <a:p>
            <a:pPr lvl="1"/>
            <a:r>
              <a:rPr lang="en-GB" sz="1200" dirty="0"/>
              <a:t>The stability at the membrane is controlled by regulators</a:t>
            </a:r>
          </a:p>
          <a:p>
            <a:pPr lvl="1"/>
            <a:r>
              <a:rPr lang="en-GB" sz="1200" dirty="0"/>
              <a:t>The localisation is controlled by subunit makeup</a:t>
            </a:r>
          </a:p>
          <a:p>
            <a:endParaRPr lang="en-GB" sz="1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86D13C-6783-B18D-0E8D-88A6CD8CC8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AMPA=</a:t>
            </a:r>
            <a:r>
              <a:rPr lang="el-GR" dirty="0"/>
              <a:t>α</a:t>
            </a:r>
            <a:r>
              <a:rPr lang="en-GB" dirty="0"/>
              <a:t>-amino-3-hydroxy-5-methyl-4-isoxazolepropionic acid; GABA=γ-aminobutyric acid; NMDA=</a:t>
            </a:r>
            <a:r>
              <a:rPr lang="en-GB" i="1" dirty="0"/>
              <a:t>N</a:t>
            </a:r>
            <a:r>
              <a:rPr lang="en-GB" dirty="0"/>
              <a:t>-methyl-</a:t>
            </a:r>
            <a:r>
              <a:rPr lang="en-GB" cap="small" dirty="0"/>
              <a:t>d</a:t>
            </a:r>
            <a:r>
              <a:rPr lang="en-GB" dirty="0"/>
              <a:t>-aspartate</a:t>
            </a:r>
          </a:p>
          <a:p>
            <a:endParaRPr lang="en-GB" dirty="0"/>
          </a:p>
          <a:p>
            <a:r>
              <a:rPr lang="en-GB" dirty="0"/>
              <a:t>1. González &amp; Brooks-Kayal. </a:t>
            </a:r>
            <a:r>
              <a:rPr lang="en-GB" dirty="0" err="1"/>
              <a:t>Neurosci</a:t>
            </a:r>
            <a:r>
              <a:rPr lang="en-GB" dirty="0"/>
              <a:t> Lett 2011;497(3):218–222; 2. Tipton &amp; Russek. Front Synaptic </a:t>
            </a:r>
            <a:r>
              <a:rPr lang="en-GB" dirty="0" err="1"/>
              <a:t>Neurosci</a:t>
            </a:r>
            <a:r>
              <a:rPr lang="en-GB" dirty="0"/>
              <a:t> 2022;14:914374; </a:t>
            </a:r>
          </a:p>
          <a:p>
            <a:r>
              <a:rPr lang="en-GB" dirty="0"/>
              <a:t>3. Barker-</a:t>
            </a:r>
            <a:r>
              <a:rPr lang="en-GB" dirty="0" err="1"/>
              <a:t>Haliski</a:t>
            </a:r>
            <a:r>
              <a:rPr lang="en-GB" dirty="0"/>
              <a:t> &amp; White. Cold Spring Harb </a:t>
            </a:r>
            <a:r>
              <a:rPr lang="en-GB" dirty="0" err="1"/>
              <a:t>Perspect</a:t>
            </a:r>
            <a:r>
              <a:rPr lang="en-GB" dirty="0"/>
              <a:t> Med 2015;5(8):a022863; 4. </a:t>
            </a:r>
            <a:r>
              <a:rPr lang="en-US" dirty="0"/>
              <a:t>Sarlo &amp; Holton. Seizure 2021;91:213–227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B7FE672-A834-3EA3-A78F-22B6C88A7F28}"/>
              </a:ext>
            </a:extLst>
          </p:cNvPr>
          <p:cNvSpPr/>
          <p:nvPr/>
        </p:nvSpPr>
        <p:spPr>
          <a:xfrm>
            <a:off x="539748" y="5234326"/>
            <a:ext cx="11106151" cy="6771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600" dirty="0">
                <a:solidFill>
                  <a:schemeClr val="bg1"/>
                </a:solidFill>
              </a:rPr>
              <a:t>Balance between the excitatory and inhibitory signals in the brain is key to its proper functioning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– this balance appears to be perturbed in epilepsy</a:t>
            </a:r>
            <a:r>
              <a:rPr lang="en-GB" sz="1600" baseline="30000" dirty="0">
                <a:solidFill>
                  <a:schemeClr val="bg1"/>
                </a:solidFill>
              </a:rPr>
              <a:t>1-4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5DF9EE4-5050-39B8-7EB1-EB3AAF75F1B5}"/>
              </a:ext>
            </a:extLst>
          </p:cNvPr>
          <p:cNvSpPr/>
          <p:nvPr/>
        </p:nvSpPr>
        <p:spPr>
          <a:xfrm>
            <a:off x="539748" y="1347923"/>
            <a:ext cx="11106151" cy="6771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"/>
              </a:spcBef>
              <a:spcAft>
                <a:spcPts val="240"/>
              </a:spcAft>
            </a:pPr>
            <a:r>
              <a:rPr lang="en-GB" sz="1600" dirty="0">
                <a:solidFill>
                  <a:schemeClr val="bg1"/>
                </a:solidFill>
              </a:rPr>
              <a:t>During seizures, neurons become hyperexcitable, and there is decreased inhibitory GABA signalling</a:t>
            </a:r>
            <a:r>
              <a:rPr lang="en-GB" sz="1600" baseline="300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6844702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32242</TotalTime>
  <Words>365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Neurotransmitter pathways involved in seizures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78</cp:revision>
  <dcterms:created xsi:type="dcterms:W3CDTF">2022-12-01T09:25:49Z</dcterms:created>
  <dcterms:modified xsi:type="dcterms:W3CDTF">2025-11-26T11:57:48Z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