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37" r:id="rId5"/>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82CB39-BC0E-B291-2729-B0EE88F28A76}" name="Sam Kew" initials="SK" userId="Sam Kew" providerId="None"/>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62E723AE-9468-6AF4-9FB1-9993C575DEE3}" name="Rachel Jagger" initials="RJ" userId="Rachel Jagger" providerId="None"/>
  <p188:author id="{548E33BE-41FD-592C-5C8D-31BD765ADCA9}" name="Cambridge" initials="CB" userId="Cambridge" providerId="None"/>
  <p188:author id="{824820D5-9B42-F466-E48D-B13E082C2C3D}" name="Jacqueline French" initials="JF" userId="9e75037f54db1480" providerId="Windows Liv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a:srgbClr val="E5E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8" autoAdjust="0"/>
    <p:restoredTop sz="80776" autoAdjust="0"/>
  </p:normalViewPr>
  <p:slideViewPr>
    <p:cSldViewPr snapToGrid="0">
      <p:cViewPr varScale="1">
        <p:scale>
          <a:sx n="81" d="100"/>
          <a:sy n="81" d="100"/>
        </p:scale>
        <p:origin x="1512" y="300"/>
      </p:cViewPr>
      <p:guideLst/>
    </p:cSldViewPr>
  </p:slideViewPr>
  <p:outlineViewPr>
    <p:cViewPr>
      <p:scale>
        <a:sx n="33" d="100"/>
        <a:sy n="33" d="100"/>
      </p:scale>
      <p:origin x="0" y="-79704"/>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varScale="1">
        <p:scale>
          <a:sx n="110" d="100"/>
          <a:sy n="110" d="100"/>
        </p:scale>
        <p:origin x="5256" y="12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2193A0FB-6C74-48BA-B76F-76E3220A53F2}" type="datetimeFigureOut">
              <a:rPr lang="en-US" smtClean="0"/>
              <a:t>11/26/2025</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1550988"/>
            <a:ext cx="5465763" cy="3074987"/>
          </a:xfrm>
        </p:spPr>
      </p:sp>
      <p:sp>
        <p:nvSpPr>
          <p:cNvPr id="3" name="Notes Placeholder 2"/>
          <p:cNvSpPr>
            <a:spLocks noGrp="1"/>
          </p:cNvSpPr>
          <p:nvPr>
            <p:ph type="body" idx="1"/>
          </p:nvPr>
        </p:nvSpPr>
        <p:spPr/>
        <p:txBody>
          <a:bodyPr/>
          <a:lstStyle/>
          <a:p>
            <a:r>
              <a:rPr lang="en-US" dirty="0"/>
              <a:t>References:</a:t>
            </a:r>
          </a:p>
          <a:p>
            <a:pPr marL="241516" indent="-241516">
              <a:buFont typeface="+mj-lt"/>
              <a:buAutoNum type="arabicPeriod"/>
            </a:pPr>
            <a:r>
              <a:rPr lang="en-US" dirty="0"/>
              <a:t>Kanner AM, </a:t>
            </a:r>
            <a:r>
              <a:rPr lang="en-US" dirty="0" err="1"/>
              <a:t>Bicchi</a:t>
            </a:r>
            <a:r>
              <a:rPr lang="en-US" dirty="0"/>
              <a:t> MM. Antiseizure medications for adults with epilepsy: A review. JAMA 2022; 327 (13): 1269–1281. </a:t>
            </a:r>
          </a:p>
          <a:p>
            <a:pPr marL="241516" indent="-241516">
              <a:buFont typeface="+mj-lt"/>
              <a:buAutoNum type="arabicPeriod"/>
            </a:pPr>
            <a:r>
              <a:rPr lang="en-GB" dirty="0"/>
              <a:t>Rosenow F, Winter Y, </a:t>
            </a:r>
            <a:r>
              <a:rPr lang="en-GB" dirty="0" err="1"/>
              <a:t>Leunikava</a:t>
            </a:r>
            <a:r>
              <a:rPr lang="en-GB" dirty="0"/>
              <a:t> I, et al. Relative importance of clinical outcomes and safety risks of antiseizure medication monotherapy for patients and physicians: Discrete choice experiment eliciting preferences in real-world study "VOTE". Epilepsia 2022; 63 (2): 451‒462.</a:t>
            </a:r>
          </a:p>
          <a:p>
            <a:pPr marL="241516" indent="-241516">
              <a:buFont typeface="+mj-lt"/>
              <a:buAutoNum type="arabicPeriod"/>
            </a:pPr>
            <a:r>
              <a:rPr lang="en-US" dirty="0" err="1"/>
              <a:t>Beghi</a:t>
            </a:r>
            <a:r>
              <a:rPr lang="en-US" dirty="0"/>
              <a:t> E. Treating epilepsy across its different stages. Ther Adv Neurol </a:t>
            </a:r>
            <a:r>
              <a:rPr lang="en-US" dirty="0" err="1"/>
              <a:t>Disord</a:t>
            </a:r>
            <a:r>
              <a:rPr lang="en-US" dirty="0"/>
              <a:t> </a:t>
            </a:r>
            <a:r>
              <a:rPr lang="en-US"/>
              <a:t>2010; 3 </a:t>
            </a:r>
            <a:r>
              <a:rPr lang="en-US" dirty="0"/>
              <a:t>(2): 85‒92.</a:t>
            </a:r>
          </a:p>
          <a:p>
            <a:pPr marL="241516" indent="-241516">
              <a:buFont typeface="+mj-lt"/>
              <a:buAutoNum type="arabicPeriod"/>
            </a:pPr>
            <a:r>
              <a:rPr lang="en-GB" dirty="0"/>
              <a:t>Perucca P, Gilliam FG. Adverse effects of antiepileptic drugs. Lancet </a:t>
            </a:r>
            <a:r>
              <a:rPr lang="en-GB" dirty="0" err="1"/>
              <a:t>Neurol</a:t>
            </a:r>
            <a:r>
              <a:rPr lang="en-GB" dirty="0"/>
              <a:t> 2012; 11 (9): 792‒802.</a:t>
            </a:r>
            <a:endParaRPr lang="en-US" dirty="0"/>
          </a:p>
          <a:p>
            <a:pPr marL="241516" indent="-241516">
              <a:buFont typeface="+mj-lt"/>
              <a:buAutoNum type="arabicPeriod"/>
            </a:pPr>
            <a:r>
              <a:rPr lang="en-GB" dirty="0" err="1"/>
              <a:t>Gavvala</a:t>
            </a:r>
            <a:r>
              <a:rPr lang="en-GB" dirty="0"/>
              <a:t> JR, Schuele SU. New-onset seizure in adults and adolescents: A review. JAMA 2016; 316 (24): 2657‒2668.</a:t>
            </a:r>
            <a:endParaRPr lang="en-US" dirty="0"/>
          </a:p>
          <a:p>
            <a:pPr marL="241516" indent="-241516">
              <a:buFont typeface="+mj-lt"/>
              <a:buAutoNum type="arabicPeriod"/>
            </a:pPr>
            <a:endParaRPr lang="en-GB" dirty="0"/>
          </a:p>
          <a:p>
            <a:pPr marL="241516" indent="-241516">
              <a:buFont typeface="+mj-lt"/>
              <a:buAutoNum type="arabicPeriod"/>
            </a:pPr>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cxnSp>
        <p:nvCxnSpPr>
          <p:cNvPr id="9" name="Straight Connector 8">
            <a:extLst>
              <a:ext uri="{FF2B5EF4-FFF2-40B4-BE49-F238E27FC236}">
                <a16:creationId xmlns:a16="http://schemas.microsoft.com/office/drawing/2014/main" id="{9CE50958-06BA-C1BD-DB2D-5DF617B2AA16}"/>
              </a:ext>
            </a:extLst>
          </p:cNvPr>
          <p:cNvCxnSpPr>
            <a:cxnSpLocks/>
          </p:cNvCxnSpPr>
          <p:nvPr/>
        </p:nvCxnSpPr>
        <p:spPr>
          <a:xfrm>
            <a:off x="816375" y="3156375"/>
            <a:ext cx="53575" cy="27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200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Arrow Connector 27">
            <a:extLst>
              <a:ext uri="{FF2B5EF4-FFF2-40B4-BE49-F238E27FC236}">
                <a16:creationId xmlns:a16="http://schemas.microsoft.com/office/drawing/2014/main" id="{C57A1330-F2D1-9B45-84FD-7798AA87D896}"/>
              </a:ext>
            </a:extLst>
          </p:cNvPr>
          <p:cNvCxnSpPr>
            <a:cxnSpLocks/>
          </p:cNvCxnSpPr>
          <p:nvPr/>
        </p:nvCxnSpPr>
        <p:spPr>
          <a:xfrm>
            <a:off x="3238237" y="3046637"/>
            <a:ext cx="0" cy="847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A77592D-FDCD-53BD-E427-3750AA8B4170}"/>
              </a:ext>
            </a:extLst>
          </p:cNvPr>
          <p:cNvCxnSpPr>
            <a:cxnSpLocks/>
          </p:cNvCxnSpPr>
          <p:nvPr/>
        </p:nvCxnSpPr>
        <p:spPr>
          <a:xfrm>
            <a:off x="3238237" y="2191432"/>
            <a:ext cx="0" cy="847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F4FEBCB-840A-3659-59BE-D16B3D82370F}"/>
              </a:ext>
            </a:extLst>
          </p:cNvPr>
          <p:cNvCxnSpPr>
            <a:cxnSpLocks/>
          </p:cNvCxnSpPr>
          <p:nvPr/>
        </p:nvCxnSpPr>
        <p:spPr>
          <a:xfrm>
            <a:off x="3238237" y="1587501"/>
            <a:ext cx="0" cy="5072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0C99C0B-B910-02A4-F325-F31533756DC6}"/>
              </a:ext>
            </a:extLst>
          </p:cNvPr>
          <p:cNvCxnSpPr>
            <a:cxnSpLocks/>
          </p:cNvCxnSpPr>
          <p:nvPr/>
        </p:nvCxnSpPr>
        <p:spPr>
          <a:xfrm>
            <a:off x="3238237" y="4337258"/>
            <a:ext cx="0" cy="847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37DDE1E7-2541-F623-4E63-A3AD94F05C51}"/>
              </a:ext>
            </a:extLst>
          </p:cNvPr>
          <p:cNvSpPr>
            <a:spLocks noGrp="1"/>
          </p:cNvSpPr>
          <p:nvPr>
            <p:ph type="body" sz="quarter" idx="17"/>
          </p:nvPr>
        </p:nvSpPr>
        <p:spPr/>
        <p:txBody>
          <a:bodyPr/>
          <a:lstStyle/>
          <a:p>
            <a:r>
              <a:rPr lang="en-GB" dirty="0"/>
              <a:t>Epilepsy – Treatment principles</a:t>
            </a:r>
          </a:p>
        </p:txBody>
      </p:sp>
      <p:sp>
        <p:nvSpPr>
          <p:cNvPr id="3" name="Title 2">
            <a:extLst>
              <a:ext uri="{FF2B5EF4-FFF2-40B4-BE49-F238E27FC236}">
                <a16:creationId xmlns:a16="http://schemas.microsoft.com/office/drawing/2014/main" id="{78E03AB2-4020-C180-751E-653D5884C545}"/>
              </a:ext>
            </a:extLst>
          </p:cNvPr>
          <p:cNvSpPr>
            <a:spLocks noGrp="1"/>
          </p:cNvSpPr>
          <p:nvPr>
            <p:ph type="title"/>
          </p:nvPr>
        </p:nvSpPr>
        <p:spPr/>
        <p:txBody>
          <a:bodyPr/>
          <a:lstStyle/>
          <a:p>
            <a:r>
              <a:rPr lang="en-US" dirty="0"/>
              <a:t>Principles for selection of the first ASM </a:t>
            </a:r>
            <a:endParaRPr lang="en-GB" dirty="0"/>
          </a:p>
        </p:txBody>
      </p:sp>
      <p:sp>
        <p:nvSpPr>
          <p:cNvPr id="7" name="Content Placeholder 6">
            <a:extLst>
              <a:ext uri="{FF2B5EF4-FFF2-40B4-BE49-F238E27FC236}">
                <a16:creationId xmlns:a16="http://schemas.microsoft.com/office/drawing/2014/main" id="{33205324-BC4A-D5C7-5326-D646BA7E45AA}"/>
              </a:ext>
            </a:extLst>
          </p:cNvPr>
          <p:cNvSpPr>
            <a:spLocks noGrp="1"/>
          </p:cNvSpPr>
          <p:nvPr>
            <p:ph sz="half" idx="20"/>
          </p:nvPr>
        </p:nvSpPr>
        <p:spPr/>
        <p:txBody>
          <a:bodyPr/>
          <a:lstStyle/>
          <a:p>
            <a:pPr marL="0" indent="0">
              <a:buNone/>
            </a:pPr>
            <a:r>
              <a:rPr lang="en-US" b="1" dirty="0"/>
              <a:t>Titrate to the target ASM dose</a:t>
            </a:r>
            <a:r>
              <a:rPr lang="en-US" b="1" baseline="30000" dirty="0"/>
              <a:t>1</a:t>
            </a:r>
          </a:p>
          <a:p>
            <a:pPr lvl="1"/>
            <a:r>
              <a:rPr lang="en-US" sz="1600" dirty="0"/>
              <a:t>Start with an initial moderate dose  </a:t>
            </a:r>
          </a:p>
          <a:p>
            <a:pPr lvl="1"/>
            <a:r>
              <a:rPr lang="en-US" sz="1600" dirty="0"/>
              <a:t>If seizures recur, increase the dose until there are no further seizures, the maximal dose is reached, or side effects occur</a:t>
            </a:r>
          </a:p>
          <a:p>
            <a:pPr lvl="1"/>
            <a:r>
              <a:rPr lang="en-US" sz="1600" dirty="0"/>
              <a:t>If persistent seizures occur at the optimal dose of an ASM, or if there are persistent adverse effects, an alternative ASM should be added until an adequate dose is reached, at which point the dose of the initial ASM can be tapered and discontinued</a:t>
            </a:r>
            <a:endParaRPr lang="en-GB" sz="1600" baseline="30000" dirty="0"/>
          </a:p>
          <a:p>
            <a:endParaRPr lang="en-US" dirty="0"/>
          </a:p>
        </p:txBody>
      </p:sp>
      <p:sp>
        <p:nvSpPr>
          <p:cNvPr id="5" name="Text Placeholder 4">
            <a:extLst>
              <a:ext uri="{FF2B5EF4-FFF2-40B4-BE49-F238E27FC236}">
                <a16:creationId xmlns:a16="http://schemas.microsoft.com/office/drawing/2014/main" id="{BE819847-930B-FE0C-6700-3C346AF98DEA}"/>
              </a:ext>
            </a:extLst>
          </p:cNvPr>
          <p:cNvSpPr>
            <a:spLocks noGrp="1"/>
          </p:cNvSpPr>
          <p:nvPr>
            <p:ph type="body" sz="quarter" idx="18"/>
          </p:nvPr>
        </p:nvSpPr>
        <p:spPr/>
        <p:txBody>
          <a:bodyPr/>
          <a:lstStyle/>
          <a:p>
            <a:r>
              <a:rPr lang="en-US" dirty="0"/>
              <a:t>ASM=antiseizure medication</a:t>
            </a:r>
          </a:p>
          <a:p>
            <a:endParaRPr lang="en-US" dirty="0"/>
          </a:p>
          <a:p>
            <a:r>
              <a:rPr lang="en-US" dirty="0"/>
              <a:t>1. Kanner &amp; </a:t>
            </a:r>
            <a:r>
              <a:rPr lang="en-US" dirty="0" err="1"/>
              <a:t>Bicchi</a:t>
            </a:r>
            <a:r>
              <a:rPr lang="en-US" dirty="0"/>
              <a:t>. JAMA 2022;327(13):1269–1281; 2. Rosenow. Epilepsia 2022;63(2):451‒462; </a:t>
            </a:r>
            <a:br>
              <a:rPr lang="en-US" dirty="0"/>
            </a:br>
            <a:r>
              <a:rPr lang="en-US" dirty="0"/>
              <a:t>3. </a:t>
            </a:r>
            <a:r>
              <a:rPr lang="en-US" dirty="0" err="1"/>
              <a:t>Beghi</a:t>
            </a:r>
            <a:r>
              <a:rPr lang="en-US" dirty="0"/>
              <a:t>. Ther Adv Neurol </a:t>
            </a:r>
            <a:r>
              <a:rPr lang="en-US" dirty="0" err="1"/>
              <a:t>Disord</a:t>
            </a:r>
            <a:r>
              <a:rPr lang="en-US" dirty="0"/>
              <a:t> 2010;3(2):85‒92; 4. </a:t>
            </a:r>
            <a:r>
              <a:rPr lang="en-GB" dirty="0"/>
              <a:t>Perucca &amp; Gilliam. Lancet </a:t>
            </a:r>
            <a:r>
              <a:rPr lang="en-GB" dirty="0" err="1"/>
              <a:t>Neurol</a:t>
            </a:r>
            <a:r>
              <a:rPr lang="en-GB" dirty="0"/>
              <a:t> 2012;11(9):792‒802; 5. </a:t>
            </a:r>
            <a:r>
              <a:rPr lang="en-GB" dirty="0" err="1"/>
              <a:t>Gavvala</a:t>
            </a:r>
            <a:r>
              <a:rPr lang="en-GB" dirty="0"/>
              <a:t> &amp; Schuele. JAMA 2016;316(24):2657‒2668</a:t>
            </a:r>
          </a:p>
        </p:txBody>
      </p:sp>
      <p:sp>
        <p:nvSpPr>
          <p:cNvPr id="9" name="Rectangle: Rounded Corners 8">
            <a:extLst>
              <a:ext uri="{FF2B5EF4-FFF2-40B4-BE49-F238E27FC236}">
                <a16:creationId xmlns:a16="http://schemas.microsoft.com/office/drawing/2014/main" id="{CF3C281E-E2B8-465C-705A-AEA0C7EB706F}"/>
              </a:ext>
            </a:extLst>
          </p:cNvPr>
          <p:cNvSpPr/>
          <p:nvPr/>
        </p:nvSpPr>
        <p:spPr>
          <a:xfrm>
            <a:off x="1994050" y="1424484"/>
            <a:ext cx="2502493" cy="352897"/>
          </a:xfrm>
          <a:prstGeom prst="round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Accurate diagnosis</a:t>
            </a:r>
            <a:r>
              <a:rPr lang="en-US" sz="1400" baseline="30000" dirty="0">
                <a:solidFill>
                  <a:schemeClr val="tx1"/>
                </a:solidFill>
              </a:rPr>
              <a:t>1</a:t>
            </a:r>
            <a:endParaRPr lang="en-GB" sz="1400" baseline="30000" dirty="0">
              <a:solidFill>
                <a:schemeClr val="tx1"/>
              </a:solidFill>
            </a:endParaRPr>
          </a:p>
        </p:txBody>
      </p:sp>
      <p:sp>
        <p:nvSpPr>
          <p:cNvPr id="10" name="Rectangle: Rounded Corners 9">
            <a:extLst>
              <a:ext uri="{FF2B5EF4-FFF2-40B4-BE49-F238E27FC236}">
                <a16:creationId xmlns:a16="http://schemas.microsoft.com/office/drawing/2014/main" id="{51BEA644-3313-0079-A790-6AAC888ECCA3}"/>
              </a:ext>
            </a:extLst>
          </p:cNvPr>
          <p:cNvSpPr/>
          <p:nvPr/>
        </p:nvSpPr>
        <p:spPr>
          <a:xfrm>
            <a:off x="1120608" y="2105458"/>
            <a:ext cx="4255620" cy="619200"/>
          </a:xfrm>
          <a:prstGeom prst="round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Selection of an ASM with efficacy for the specific epilepsy syndrome/seizure type</a:t>
            </a:r>
            <a:r>
              <a:rPr lang="en-US" sz="1400" baseline="30000" dirty="0">
                <a:solidFill>
                  <a:schemeClr val="tx1"/>
                </a:solidFill>
              </a:rPr>
              <a:t>1</a:t>
            </a:r>
          </a:p>
        </p:txBody>
      </p:sp>
      <p:sp>
        <p:nvSpPr>
          <p:cNvPr id="11" name="Rectangle: Rounded Corners 10">
            <a:extLst>
              <a:ext uri="{FF2B5EF4-FFF2-40B4-BE49-F238E27FC236}">
                <a16:creationId xmlns:a16="http://schemas.microsoft.com/office/drawing/2014/main" id="{621FD0B8-5A51-2FB0-06AE-EDFCC6D57698}"/>
              </a:ext>
            </a:extLst>
          </p:cNvPr>
          <p:cNvSpPr/>
          <p:nvPr/>
        </p:nvSpPr>
        <p:spPr>
          <a:xfrm>
            <a:off x="382481" y="3047955"/>
            <a:ext cx="5711513" cy="619200"/>
          </a:xfrm>
          <a:prstGeom prst="round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Understand the characteristics of the individual ASM: adverse effects, risks in pregnancy, drug‒drug interactions, effects on comorbidities</a:t>
            </a:r>
            <a:r>
              <a:rPr lang="en-US" sz="1400" baseline="30000" dirty="0">
                <a:solidFill>
                  <a:schemeClr val="tx1"/>
                </a:solidFill>
              </a:rPr>
              <a:t>1</a:t>
            </a:r>
          </a:p>
        </p:txBody>
      </p:sp>
      <p:sp>
        <p:nvSpPr>
          <p:cNvPr id="12" name="Rectangle: Rounded Corners 11">
            <a:extLst>
              <a:ext uri="{FF2B5EF4-FFF2-40B4-BE49-F238E27FC236}">
                <a16:creationId xmlns:a16="http://schemas.microsoft.com/office/drawing/2014/main" id="{5CDACA29-4B0B-DB76-AE15-8FA2BD82446B}"/>
              </a:ext>
            </a:extLst>
          </p:cNvPr>
          <p:cNvSpPr/>
          <p:nvPr/>
        </p:nvSpPr>
        <p:spPr>
          <a:xfrm>
            <a:off x="784362" y="3914273"/>
            <a:ext cx="4907750" cy="1023755"/>
          </a:xfrm>
          <a:prstGeom prst="round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Determine patient profile, based on factors including: risk/acceptability of adverse events such as mood changes </a:t>
            </a:r>
            <a:br>
              <a:rPr lang="en-US" sz="1400" dirty="0">
                <a:solidFill>
                  <a:srgbClr val="FF0000"/>
                </a:solidFill>
              </a:rPr>
            </a:br>
            <a:r>
              <a:rPr lang="en-US" sz="1400" dirty="0">
                <a:solidFill>
                  <a:schemeClr val="tx1"/>
                </a:solidFill>
              </a:rPr>
              <a:t>or weight gain; need to maintain cognitive function at</a:t>
            </a:r>
            <a:r>
              <a:rPr lang="en-US" sz="1400" dirty="0">
                <a:solidFill>
                  <a:srgbClr val="FF0000"/>
                </a:solidFill>
              </a:rPr>
              <a:t> </a:t>
            </a:r>
            <a:r>
              <a:rPr lang="en-US" sz="1400" dirty="0">
                <a:solidFill>
                  <a:schemeClr val="tx1"/>
                </a:solidFill>
              </a:rPr>
              <a:t>work/school; likelihood of pregnancy</a:t>
            </a:r>
            <a:r>
              <a:rPr lang="en-US" sz="1400" baseline="30000" dirty="0">
                <a:solidFill>
                  <a:schemeClr val="tx1"/>
                </a:solidFill>
              </a:rPr>
              <a:t>2-4</a:t>
            </a:r>
          </a:p>
        </p:txBody>
      </p:sp>
      <p:sp>
        <p:nvSpPr>
          <p:cNvPr id="13" name="Rectangle: Rounded Corners 12">
            <a:extLst>
              <a:ext uri="{FF2B5EF4-FFF2-40B4-BE49-F238E27FC236}">
                <a16:creationId xmlns:a16="http://schemas.microsoft.com/office/drawing/2014/main" id="{8647C0AE-D9F1-3A9B-BAD7-8192EC21A74E}"/>
              </a:ext>
            </a:extLst>
          </p:cNvPr>
          <p:cNvSpPr/>
          <p:nvPr/>
        </p:nvSpPr>
        <p:spPr>
          <a:xfrm>
            <a:off x="382481" y="5185146"/>
            <a:ext cx="5711513" cy="619200"/>
          </a:xfrm>
          <a:prstGeom prst="round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Individualized selection of ‘most appropriate’ ASM based on efficacy, safety/tolerability, patient preference, drug availability and cost</a:t>
            </a:r>
            <a:r>
              <a:rPr lang="en-US" sz="1400" baseline="30000" dirty="0">
                <a:solidFill>
                  <a:schemeClr val="tx1"/>
                </a:solidFill>
              </a:rPr>
              <a:t>1,3,5</a:t>
            </a:r>
          </a:p>
        </p:txBody>
      </p:sp>
    </p:spTree>
    <p:extLst>
      <p:ext uri="{BB962C8B-B14F-4D97-AF65-F5344CB8AC3E}">
        <p14:creationId xmlns:p14="http://schemas.microsoft.com/office/powerpoint/2010/main" val="977358537"/>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48314958-7C4D-4ED9-85EF-B13B9DA035F0}">
  <ds:schemaRefs>
    <ds:schemaRef ds:uri="http://purl.org/dc/elements/1.1/"/>
    <ds:schemaRef ds:uri="http://purl.org/dc/terms/"/>
    <ds:schemaRef ds:uri="http://www.w3.org/XML/1998/namespace"/>
    <ds:schemaRef ds:uri="http://schemas.microsoft.com/office/2006/metadata/properties"/>
    <ds:schemaRef ds:uri="http://schemas.microsoft.com/office/2006/documentManagement/types"/>
    <ds:schemaRef ds:uri="http://purl.org/dc/dcmitype/"/>
    <ds:schemaRef ds:uri="28627d7c-4416-4bc1-86cf-ca6c3a42a8f2"/>
    <ds:schemaRef ds:uri="http://schemas.microsoft.com/office/infopath/2007/PartnerControls"/>
    <ds:schemaRef ds:uri="http://schemas.openxmlformats.org/package/2006/metadata/core-properties"/>
    <ds:schemaRef ds:uri="08562aa6-c0ad-4fb9-8a82-15409d3a28b4"/>
  </ds:schemaRefs>
</ds:datastoreItem>
</file>

<file path=customXml/itemProps3.xml><?xml version="1.0" encoding="utf-8"?>
<ds:datastoreItem xmlns:ds="http://schemas.openxmlformats.org/officeDocument/2006/customXml" ds:itemID="{B9932623-8D9D-46C2-A331-8EF4D0E4A2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1183</TotalTime>
  <Words>398</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Principles for selection of the first ASM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Terese Vibe Boye</cp:lastModifiedBy>
  <cp:revision>451</cp:revision>
  <cp:lastPrinted>2025-09-24T10:46:14Z</cp:lastPrinted>
  <dcterms:created xsi:type="dcterms:W3CDTF">2022-12-01T09:25:49Z</dcterms:created>
  <dcterms:modified xsi:type="dcterms:W3CDTF">2025-11-26T12:05:17Z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