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9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6288" y="1562100"/>
            <a:ext cx="5335587" cy="3001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Lamotrigine and oxcarbazepine are known to occasionally aggravate myoclonic seizures and are therefore not recommended.</a:t>
            </a:r>
            <a:r>
              <a:rPr lang="en-US" baseline="30000" dirty="0"/>
              <a:t>1,4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Löscher W, Klein P. The pharmacology and clinical efficacy of antiseizure medications: from bromide salts to </a:t>
            </a:r>
            <a:r>
              <a:rPr lang="en-US" dirty="0" err="1"/>
              <a:t>cenobamate</a:t>
            </a:r>
            <a:r>
              <a:rPr lang="en-US" dirty="0"/>
              <a:t> and beyond. CNS Drugs 2021; 35 (9): 935‒963.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Cheng JY, French JA. Intelligent use of antiepileptic drugs is beneficial to patients. Curr </a:t>
            </a:r>
            <a:r>
              <a:rPr lang="en-US" dirty="0" err="1"/>
              <a:t>Opin</a:t>
            </a:r>
            <a:r>
              <a:rPr lang="en-US" dirty="0"/>
              <a:t> Neurol 2018; 31 (2): 169‒175.</a:t>
            </a:r>
          </a:p>
          <a:p>
            <a:pPr marL="241516" indent="-241516">
              <a:buFont typeface="+mj-lt"/>
              <a:buAutoNum type="arabicPeriod"/>
            </a:pPr>
            <a:r>
              <a:rPr lang="en-GB" dirty="0"/>
              <a:t>Guerrini R, Balestrini S, </a:t>
            </a:r>
            <a:r>
              <a:rPr lang="en-GB" dirty="0" err="1"/>
              <a:t>Wirrell</a:t>
            </a:r>
            <a:r>
              <a:rPr lang="en-GB" dirty="0"/>
              <a:t> EC, Walker MC. Monogenic epilepsies: Disease mechanisms, clinical phenotypes, and targeted therapies. Neurology 2021; 97 (17): 817‒831.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Kanner AM, </a:t>
            </a:r>
            <a:r>
              <a:rPr lang="en-US" dirty="0" err="1"/>
              <a:t>Bicchi</a:t>
            </a:r>
            <a:r>
              <a:rPr lang="en-US" dirty="0"/>
              <a:t> MM. Antiseizure medications for adults with epilepsy: A review. JAMA 2022; 327 (13): 1269–1281.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0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FE2802-D55A-9720-D3D9-1A96C7B526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50A968-72ED-F075-14F8-08BC3476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Narrow- vs broad-spectrum ASMs for newly diagnosed patients</a:t>
            </a:r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C5181FB-9413-23CD-7AFA-20F77F4A0797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3565923426"/>
              </p:ext>
            </p:extLst>
          </p:nvPr>
        </p:nvGraphicFramePr>
        <p:xfrm>
          <a:off x="539748" y="1689636"/>
          <a:ext cx="1111250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470">
                  <a:extLst>
                    <a:ext uri="{9D8B030D-6E8A-4147-A177-3AD203B41FA5}">
                      <a16:colId xmlns:a16="http://schemas.microsoft.com/office/drawing/2014/main" val="1625840925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392103822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1454373828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133690628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165601429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1077908310"/>
                    </a:ext>
                  </a:extLst>
                </a:gridCol>
                <a:gridCol w="1540172">
                  <a:extLst>
                    <a:ext uri="{9D8B030D-6E8A-4147-A177-3AD203B41FA5}">
                      <a16:colId xmlns:a16="http://schemas.microsoft.com/office/drawing/2014/main" val="402741654"/>
                    </a:ext>
                  </a:extLst>
                </a:gridCol>
              </a:tblGrid>
              <a:tr h="450235">
                <a:tc>
                  <a:txBody>
                    <a:bodyPr/>
                    <a:lstStyle/>
                    <a:p>
                      <a:pPr algn="l"/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Focal seizures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(Including focal that evolve to tonic‒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</a:rPr>
                        <a:t>clonic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Tonic‒</a:t>
                      </a:r>
                      <a:r>
                        <a:rPr lang="en-US" sz="1200" dirty="0" err="1"/>
                        <a:t>clonic</a:t>
                      </a:r>
                      <a:r>
                        <a:rPr lang="en-US" sz="1200" dirty="0"/>
                        <a:t> seizures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that are generalized in onset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Absence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seizures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Myoclonic seizures 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DEE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Specific monogenetic epilepsies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49690"/>
                  </a:ext>
                </a:extLst>
              </a:tr>
              <a:tr h="15722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3F1A01"/>
                          </a:solidFill>
                        </a:rPr>
                        <a:t>Narrow-spectrum</a:t>
                      </a:r>
                      <a:endParaRPr lang="en-GB" sz="1200" b="1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074007"/>
                  </a:ext>
                </a:extLst>
              </a:tr>
              <a:tr h="202884"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rgbClr val="3F1A01"/>
                          </a:solidFill>
                        </a:rPr>
                        <a:t>Eslicarbazepine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530187"/>
                  </a:ext>
                </a:extLst>
              </a:tr>
              <a:tr h="250131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Oxcarbazepine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0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0 (can worsen)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0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 </a:t>
                      </a:r>
                      <a:br>
                        <a:rPr lang="en-US" sz="1200" dirty="0">
                          <a:solidFill>
                            <a:srgbClr val="3F1A01"/>
                          </a:solidFill>
                        </a:rPr>
                      </a:b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(</a:t>
                      </a:r>
                      <a:r>
                        <a:rPr lang="en-US" sz="1200" i="1" dirty="0">
                          <a:solidFill>
                            <a:srgbClr val="3F1A01"/>
                          </a:solidFill>
                        </a:rPr>
                        <a:t>PPRT2</a:t>
                      </a: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-related)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068317"/>
                  </a:ext>
                </a:extLst>
              </a:tr>
              <a:tr h="202884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Lacosamide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590908"/>
                  </a:ext>
                </a:extLst>
              </a:tr>
              <a:tr h="149757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3F1A01"/>
                          </a:solidFill>
                        </a:rPr>
                        <a:t>Broad-spectrum</a:t>
                      </a:r>
                      <a:endParaRPr lang="en-GB" sz="1200" b="1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587611"/>
                  </a:ext>
                </a:extLst>
              </a:tr>
              <a:tr h="249594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Lamotrigine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 (but can also worsen)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0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554029"/>
                  </a:ext>
                </a:extLst>
              </a:tr>
              <a:tr h="250131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Levetiracetam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?+ (LGS)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 </a:t>
                      </a:r>
                      <a:br>
                        <a:rPr lang="en-US" sz="1200" dirty="0">
                          <a:solidFill>
                            <a:srgbClr val="3F1A01"/>
                          </a:solidFill>
                        </a:rPr>
                      </a:b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(</a:t>
                      </a:r>
                      <a:r>
                        <a:rPr lang="en-US" sz="1200" i="1" dirty="0">
                          <a:solidFill>
                            <a:srgbClr val="3F1A01"/>
                          </a:solidFill>
                        </a:rPr>
                        <a:t>PCDH19</a:t>
                      </a: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-related)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027523"/>
                  </a:ext>
                </a:extLst>
              </a:tr>
              <a:tr h="450235">
                <a:tc>
                  <a:txBody>
                    <a:bodyPr/>
                    <a:lstStyle/>
                    <a:p>
                      <a:pPr marL="180975" indent="0" algn="l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Valproic </a:t>
                      </a:r>
                      <a:r>
                        <a:rPr lang="en-US" sz="1200" dirty="0" err="1">
                          <a:solidFill>
                            <a:srgbClr val="3F1A01"/>
                          </a:solidFill>
                        </a:rPr>
                        <a:t>acid</a:t>
                      </a:r>
                      <a:r>
                        <a:rPr lang="en-US" sz="1200" baseline="30000" dirty="0" err="1">
                          <a:solidFill>
                            <a:srgbClr val="3F1A01"/>
                          </a:solidFill>
                        </a:rPr>
                        <a:t>a</a:t>
                      </a:r>
                      <a:endParaRPr lang="en-GB" sz="1200" baseline="300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 (LGS)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+ (DS, </a:t>
                      </a:r>
                      <a:r>
                        <a:rPr lang="en-US" sz="1200" i="1" dirty="0">
                          <a:solidFill>
                            <a:srgbClr val="3F1A01"/>
                          </a:solidFill>
                        </a:rPr>
                        <a:t>SCN1A</a:t>
                      </a: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-related; </a:t>
                      </a:r>
                      <a:r>
                        <a:rPr lang="en-US" sz="1200" i="1" dirty="0">
                          <a:solidFill>
                            <a:srgbClr val="3F1A01"/>
                          </a:solidFill>
                        </a:rPr>
                        <a:t>PPRT2</a:t>
                      </a: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-related; </a:t>
                      </a:r>
                      <a:r>
                        <a:rPr lang="en-US" sz="1200" i="1" dirty="0">
                          <a:solidFill>
                            <a:srgbClr val="3F1A01"/>
                          </a:solidFill>
                        </a:rPr>
                        <a:t>SLC6A1</a:t>
                      </a:r>
                      <a:r>
                        <a:rPr lang="en-US" sz="1200" dirty="0">
                          <a:solidFill>
                            <a:srgbClr val="3F1A01"/>
                          </a:solidFill>
                        </a:rPr>
                        <a:t>-related)</a:t>
                      </a:r>
                      <a:endParaRPr lang="en-GB" sz="1200" dirty="0">
                        <a:solidFill>
                          <a:srgbClr val="3F1A0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272801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F24B7-4CCC-2D1E-253E-A16ED29311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aseline="30000" dirty="0" err="1"/>
              <a:t>a</a:t>
            </a:r>
            <a:r>
              <a:rPr lang="en-US" dirty="0" err="1"/>
              <a:t>Not</a:t>
            </a:r>
            <a:r>
              <a:rPr lang="en-US" dirty="0"/>
              <a:t> recommended in women of childbearing potential. +=known to be effective, 0=known to be ineffective; ?=effectiveness not determined; ?+=potentially effective but unconfirmed</a:t>
            </a:r>
          </a:p>
          <a:p>
            <a:r>
              <a:rPr lang="en-US" dirty="0"/>
              <a:t>ASM=antiseizure medication; DEE=developmental and epileptic encephalopathy; DS=Dravet syndrome; LGS=Lennox‒</a:t>
            </a:r>
            <a:r>
              <a:rPr lang="en-US" dirty="0" err="1"/>
              <a:t>Gastaut</a:t>
            </a:r>
            <a:r>
              <a:rPr lang="en-US" dirty="0"/>
              <a:t> syndrome</a:t>
            </a:r>
          </a:p>
          <a:p>
            <a:endParaRPr lang="en-US" dirty="0"/>
          </a:p>
          <a:p>
            <a:r>
              <a:rPr lang="en-US" dirty="0"/>
              <a:t>1. Löscher &amp; Klein. CNS Drugs 2021;35(9):935‒963; 2. Cheng &amp; French. Curr </a:t>
            </a:r>
            <a:r>
              <a:rPr lang="en-US" dirty="0" err="1"/>
              <a:t>Opin</a:t>
            </a:r>
            <a:r>
              <a:rPr lang="en-US" dirty="0"/>
              <a:t> Neurol 2018;31(2):169‒175; </a:t>
            </a:r>
            <a:br>
              <a:rPr lang="en-US" dirty="0"/>
            </a:br>
            <a:r>
              <a:rPr lang="en-US" dirty="0"/>
              <a:t>3. Guerrini et al. Neurology 2021;97(17):817‒831; 4. Kanner &amp; </a:t>
            </a:r>
            <a:r>
              <a:rPr lang="en-US" dirty="0" err="1"/>
              <a:t>Bicchi</a:t>
            </a:r>
            <a:r>
              <a:rPr lang="en-US" dirty="0"/>
              <a:t>. JAMA 2022;327(13):1269–1281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C5B30B-8CF1-FDE7-6AD6-B56FF2CD2262}"/>
              </a:ext>
            </a:extLst>
          </p:cNvPr>
          <p:cNvSpPr txBox="1"/>
          <p:nvPr/>
        </p:nvSpPr>
        <p:spPr>
          <a:xfrm>
            <a:off x="2803494" y="1290653"/>
            <a:ext cx="6601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Clinical efficacy of selected antiseizure medications</a:t>
            </a:r>
            <a:r>
              <a:rPr lang="en-US" sz="1600" b="1" baseline="30000" dirty="0">
                <a:solidFill>
                  <a:schemeClr val="accent5">
                    <a:lumMod val="75000"/>
                  </a:schemeClr>
                </a:solidFill>
              </a:rPr>
              <a:t>1-4</a:t>
            </a:r>
            <a:endParaRPr lang="en-GB" sz="1600" b="1" baseline="30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4713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366</Words>
  <Application>Microsoft Office PowerPoint</Application>
  <PresentationFormat>Widescreen</PresentationFormat>
  <Paragraphs>66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Narrow- vs broad-spectrum ASMs for newly diagnosed patients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452</cp:revision>
  <cp:lastPrinted>2025-09-24T10:46:14Z</cp:lastPrinted>
  <dcterms:created xsi:type="dcterms:W3CDTF">2022-12-01T09:25:49Z</dcterms:created>
  <dcterms:modified xsi:type="dcterms:W3CDTF">2025-11-26T12:05:21Z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