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27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0" y="1398588"/>
            <a:ext cx="5553075" cy="3124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Kanner AM, </a:t>
            </a:r>
            <a:r>
              <a:rPr lang="en-US" dirty="0" err="1"/>
              <a:t>Bicchi</a:t>
            </a:r>
            <a:r>
              <a:rPr lang="en-US" dirty="0"/>
              <a:t> MM. Antiseizure medications for adults with epilepsy: A review. JAMA 2022; 327 (13): 1269–1281.</a:t>
            </a:r>
          </a:p>
          <a:p>
            <a:pPr marL="241516" indent="-241516">
              <a:buFont typeface="+mj-lt"/>
              <a:buAutoNum type="arabicPeriod"/>
            </a:pPr>
            <a:r>
              <a:rPr lang="en-GB" dirty="0"/>
              <a:t>Friedman D. Surgical treatments, devices, and nonmedical management of epilepsy. Continuum (</a:t>
            </a:r>
            <a:r>
              <a:rPr lang="en-GB" dirty="0" err="1"/>
              <a:t>Minneap</a:t>
            </a:r>
            <a:r>
              <a:rPr lang="en-GB" dirty="0"/>
              <a:t> Minn) 2025; 31 (1): 165‒186.</a:t>
            </a:r>
          </a:p>
          <a:p>
            <a:pPr marL="241516" indent="-241516">
              <a:buFont typeface="+mj-lt"/>
              <a:buAutoNum type="arabicPeriod"/>
            </a:pPr>
            <a:r>
              <a:rPr lang="en-GB" dirty="0" err="1"/>
              <a:t>Guery</a:t>
            </a:r>
            <a:r>
              <a:rPr lang="en-GB" dirty="0"/>
              <a:t> D, Rheims S. Clinical management of drug resistant epilepsy: A review on current strategies. </a:t>
            </a:r>
            <a:r>
              <a:rPr lang="en-GB" dirty="0" err="1"/>
              <a:t>Neuropsychiatr</a:t>
            </a:r>
            <a:r>
              <a:rPr lang="en-GB" dirty="0"/>
              <a:t> Dis Treat 2021; 17: 2229–2242.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92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AE0C3E-264B-2452-C8DD-109B0F4DC0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A59C4D2-C4E8-D9A1-6BB5-582C0EEFC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treatment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9E07EA9-6FDC-876C-813E-5BCB13C765D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Kanner &amp; </a:t>
            </a:r>
            <a:r>
              <a:rPr lang="en-US" dirty="0" err="1"/>
              <a:t>Bicchi</a:t>
            </a:r>
            <a:r>
              <a:rPr lang="en-US" dirty="0"/>
              <a:t>. JAMA 2022;327(13):1269–1281; 2. </a:t>
            </a:r>
            <a:r>
              <a:rPr lang="nl-NL" dirty="0"/>
              <a:t> Friedman. Continuum (Minneap Minn) 2025</a:t>
            </a:r>
            <a:r>
              <a:rPr lang="nl-NL"/>
              <a:t>; 31(1):165‒186</a:t>
            </a:r>
            <a:r>
              <a:rPr lang="nl-NL" dirty="0"/>
              <a:t>; </a:t>
            </a:r>
            <a:br>
              <a:rPr lang="nl-NL" dirty="0"/>
            </a:br>
            <a:r>
              <a:rPr lang="nl-NL" dirty="0"/>
              <a:t>3. Guery &amp; </a:t>
            </a:r>
            <a:r>
              <a:rPr lang="nl-NL" dirty="0" err="1"/>
              <a:t>Rheims</a:t>
            </a:r>
            <a:r>
              <a:rPr lang="nl-NL" dirty="0"/>
              <a:t>. Neuropsychiatr Dis Treat 2021;17:2229–2242 </a:t>
            </a:r>
            <a:endParaRPr lang="en-GB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A292D38-3AFE-D5E7-4FB3-E0AB10585F4F}"/>
              </a:ext>
            </a:extLst>
          </p:cNvPr>
          <p:cNvSpPr/>
          <p:nvPr/>
        </p:nvSpPr>
        <p:spPr>
          <a:xfrm>
            <a:off x="3175282" y="2355745"/>
            <a:ext cx="6591718" cy="72348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3F1A01"/>
                </a:solidFill>
              </a:rPr>
              <a:t>To eliminate seizures (</a:t>
            </a:r>
            <a:r>
              <a:rPr lang="en-US" b="1" dirty="0">
                <a:solidFill>
                  <a:srgbClr val="3F1A01"/>
                </a:solidFill>
              </a:rPr>
              <a:t>‘seizure freedom’</a:t>
            </a:r>
            <a:r>
              <a:rPr lang="en-US" dirty="0">
                <a:solidFill>
                  <a:srgbClr val="3F1A01"/>
                </a:solidFill>
              </a:rPr>
              <a:t>) with no to minimal side effects or safety concerns</a:t>
            </a:r>
            <a:r>
              <a:rPr lang="en-US" baseline="30000" dirty="0">
                <a:solidFill>
                  <a:srgbClr val="3F1A01"/>
                </a:solidFill>
              </a:rPr>
              <a:t>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1B4658D-2831-2C85-12FC-B9706DA8D480}"/>
              </a:ext>
            </a:extLst>
          </p:cNvPr>
          <p:cNvSpPr/>
          <p:nvPr/>
        </p:nvSpPr>
        <p:spPr>
          <a:xfrm>
            <a:off x="3175282" y="3778775"/>
            <a:ext cx="6591718" cy="72348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3F1A01"/>
                </a:solidFill>
              </a:rPr>
              <a:t>If this is not possible, to reduce seizures as much as possible without impeding quality of life due to disabling side effects</a:t>
            </a:r>
            <a:r>
              <a:rPr lang="en-US" baseline="30000" dirty="0">
                <a:solidFill>
                  <a:srgbClr val="3F1A01"/>
                </a:solidFill>
              </a:rPr>
              <a:t>2,3</a:t>
            </a:r>
            <a:endParaRPr lang="en-GB" baseline="30000" dirty="0">
              <a:solidFill>
                <a:srgbClr val="3F1A0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11E2A4-5DD8-BA2C-8CA9-F1C314A850B2}"/>
              </a:ext>
            </a:extLst>
          </p:cNvPr>
          <p:cNvSpPr/>
          <p:nvPr/>
        </p:nvSpPr>
        <p:spPr>
          <a:xfrm>
            <a:off x="2433377" y="2355744"/>
            <a:ext cx="671564" cy="723481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52792B3-4527-2980-3116-52EA18D71241}"/>
              </a:ext>
            </a:extLst>
          </p:cNvPr>
          <p:cNvSpPr/>
          <p:nvPr/>
        </p:nvSpPr>
        <p:spPr>
          <a:xfrm>
            <a:off x="2433377" y="3778774"/>
            <a:ext cx="671564" cy="723481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4011862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168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Goals of treatment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443</cp:revision>
  <cp:lastPrinted>2025-09-24T10:46:14Z</cp:lastPrinted>
  <dcterms:created xsi:type="dcterms:W3CDTF">2022-12-01T09:25:49Z</dcterms:created>
  <dcterms:modified xsi:type="dcterms:W3CDTF">2025-11-26T12:04:38Z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