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9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8650" y="1366838"/>
            <a:ext cx="5646738" cy="3176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Sharma S, Kwan P. The safety of treating newly diagnosed epilepsy. Expert </a:t>
            </a:r>
            <a:r>
              <a:rPr lang="en-US" dirty="0" err="1"/>
              <a:t>Opin</a:t>
            </a:r>
            <a:r>
              <a:rPr lang="en-US" dirty="0"/>
              <a:t> Drug Saf 2019; 18 (4): 273‒283.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Cramer JA, Mintzer S, Wheless J, Mattson RH. Adverse effects of antiepileptic drugs: a brief overview of important issues. Expert Rev </a:t>
            </a:r>
            <a:r>
              <a:rPr lang="en-US" dirty="0" err="1"/>
              <a:t>Neurother</a:t>
            </a:r>
            <a:r>
              <a:rPr lang="en-US" dirty="0"/>
              <a:t> 2010; 10 (6): 885‒891.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Jacqueline French’s personal clinical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6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00024-69E0-FC5A-C728-87AC8C6271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D47D78-4A84-B487-0C22-F9A727C63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Adverse effect types and management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BDA693-B6F0-1CDF-3B4F-76F904E053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ASM=antiseizure medication</a:t>
            </a:r>
          </a:p>
          <a:p>
            <a:r>
              <a:rPr lang="en-US" dirty="0"/>
              <a:t>1. Sharma &amp; Kwan. Expert </a:t>
            </a:r>
            <a:r>
              <a:rPr lang="en-US" dirty="0" err="1"/>
              <a:t>Opin</a:t>
            </a:r>
            <a:r>
              <a:rPr lang="en-US" dirty="0"/>
              <a:t> Drug Saf 2019;18(4):273‒283; 2. Cramer et al. Expert Rev </a:t>
            </a:r>
            <a:r>
              <a:rPr lang="en-US" dirty="0" err="1"/>
              <a:t>Neurother</a:t>
            </a:r>
            <a:r>
              <a:rPr lang="en-US" dirty="0"/>
              <a:t> 2010;10(6):885‒891; 3. </a:t>
            </a:r>
            <a:r>
              <a:rPr lang="en-GB" dirty="0"/>
              <a:t>Jacqueline French’s personal clinical experience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5ADFAD5-D123-0249-877E-E4E06A0359F8}"/>
              </a:ext>
            </a:extLst>
          </p:cNvPr>
          <p:cNvSpPr/>
          <p:nvPr/>
        </p:nvSpPr>
        <p:spPr>
          <a:xfrm>
            <a:off x="2673753" y="1841518"/>
            <a:ext cx="4583575" cy="8103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Comparatively common, predictable and associated with low risk of mortality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DC78D7-C5E5-81A7-118E-C2024E4E000B}"/>
              </a:ext>
            </a:extLst>
          </p:cNvPr>
          <p:cNvSpPr/>
          <p:nvPr/>
        </p:nvSpPr>
        <p:spPr>
          <a:xfrm>
            <a:off x="2673753" y="2727250"/>
            <a:ext cx="4583575" cy="8103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Unpredictable and due to individual vulnerability 	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Often occur within the first 3 months after starting treatment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Associated with increased severity and mortality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906C971-835D-DBD9-8CF5-601316DD2498}"/>
              </a:ext>
            </a:extLst>
          </p:cNvPr>
          <p:cNvSpPr/>
          <p:nvPr/>
        </p:nvSpPr>
        <p:spPr>
          <a:xfrm>
            <a:off x="2673753" y="3612981"/>
            <a:ext cx="4583575" cy="8103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Attributable to cumulative ASM dose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0B7133F-8492-5713-9C9A-F54FDB43826F}"/>
              </a:ext>
            </a:extLst>
          </p:cNvPr>
          <p:cNvSpPr/>
          <p:nvPr/>
        </p:nvSpPr>
        <p:spPr>
          <a:xfrm>
            <a:off x="2673752" y="4498712"/>
            <a:ext cx="4583575" cy="8103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Often dose-dependent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May cause </a:t>
            </a:r>
            <a:r>
              <a:rPr lang="en-US" sz="1200" dirty="0" err="1">
                <a:solidFill>
                  <a:srgbClr val="3F1A01"/>
                </a:solidFill>
              </a:rPr>
              <a:t>foetal</a:t>
            </a:r>
            <a:r>
              <a:rPr lang="en-US" sz="1200" dirty="0">
                <a:solidFill>
                  <a:srgbClr val="3F1A01"/>
                </a:solidFill>
              </a:rPr>
              <a:t> malformations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B4846FD-DB41-2C11-A2B8-2ABBD8EB08BF}"/>
              </a:ext>
            </a:extLst>
          </p:cNvPr>
          <p:cNvSpPr/>
          <p:nvPr/>
        </p:nvSpPr>
        <p:spPr>
          <a:xfrm>
            <a:off x="2673753" y="5384442"/>
            <a:ext cx="4583575" cy="8103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Efficacy as well as tolerability may be affected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1A01"/>
                </a:solidFill>
              </a:rPr>
              <a:t>Includes impaired efficacy of concomitant medications for conditions other than epilepsy </a:t>
            </a:r>
            <a:endParaRPr lang="en-GB" dirty="0">
              <a:solidFill>
                <a:srgbClr val="3F1A0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1BADA97-BE33-7886-9255-00BE22893C9A}"/>
              </a:ext>
            </a:extLst>
          </p:cNvPr>
          <p:cNvSpPr/>
          <p:nvPr/>
        </p:nvSpPr>
        <p:spPr>
          <a:xfrm>
            <a:off x="539749" y="1841518"/>
            <a:ext cx="1971957" cy="8103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200" b="1" dirty="0">
                <a:solidFill>
                  <a:srgbClr val="3F1A01"/>
                </a:solidFill>
              </a:rPr>
              <a:t>Type A: dose-related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548CC23-BC5A-F6F2-16A2-626C3CFDC920}"/>
              </a:ext>
            </a:extLst>
          </p:cNvPr>
          <p:cNvSpPr/>
          <p:nvPr/>
        </p:nvSpPr>
        <p:spPr>
          <a:xfrm>
            <a:off x="539749" y="2727249"/>
            <a:ext cx="1971957" cy="8103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200" b="1" dirty="0">
                <a:solidFill>
                  <a:srgbClr val="3F1A01"/>
                </a:solidFill>
              </a:rPr>
              <a:t>Type B: idiosyncratic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7377CCA-25A3-EAF4-1594-BA5491E647C2}"/>
              </a:ext>
            </a:extLst>
          </p:cNvPr>
          <p:cNvSpPr/>
          <p:nvPr/>
        </p:nvSpPr>
        <p:spPr>
          <a:xfrm>
            <a:off x="539748" y="3612980"/>
            <a:ext cx="1971957" cy="8103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200" b="1" dirty="0">
                <a:solidFill>
                  <a:srgbClr val="3F1A01"/>
                </a:solidFill>
              </a:rPr>
              <a:t>Type C: related to chronic use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FAA1698-BFEC-BB3C-325A-68F4420C1DD7}"/>
              </a:ext>
            </a:extLst>
          </p:cNvPr>
          <p:cNvSpPr/>
          <p:nvPr/>
        </p:nvSpPr>
        <p:spPr>
          <a:xfrm>
            <a:off x="539747" y="4498711"/>
            <a:ext cx="1971957" cy="8103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200" b="1" dirty="0">
                <a:solidFill>
                  <a:srgbClr val="3F1A01"/>
                </a:solidFill>
              </a:rPr>
              <a:t>Type D: teratogenic, prenatal exposure, and carcinogenic effects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2CEA887-FC0B-BB7F-D9D4-D1C86D4CE4DC}"/>
              </a:ext>
            </a:extLst>
          </p:cNvPr>
          <p:cNvSpPr/>
          <p:nvPr/>
        </p:nvSpPr>
        <p:spPr>
          <a:xfrm>
            <a:off x="539747" y="5384442"/>
            <a:ext cx="1971957" cy="8103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200" b="1" dirty="0">
                <a:solidFill>
                  <a:srgbClr val="3F1A01"/>
                </a:solidFill>
              </a:rPr>
              <a:t>Type E: adverse drug reactions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A837B78-1AD8-71C2-3A3B-343E86F94C1E}"/>
              </a:ext>
            </a:extLst>
          </p:cNvPr>
          <p:cNvSpPr/>
          <p:nvPr/>
        </p:nvSpPr>
        <p:spPr>
          <a:xfrm>
            <a:off x="539747" y="1264634"/>
            <a:ext cx="6717581" cy="50155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600" b="1" dirty="0">
                <a:solidFill>
                  <a:schemeClr val="bg1"/>
                </a:solidFill>
              </a:rPr>
              <a:t>Adverse effect types</a:t>
            </a:r>
            <a:r>
              <a:rPr lang="en-US" sz="1600" b="1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6597D17-7A1A-D19C-ABE6-398AB8AA1D5B}"/>
              </a:ext>
            </a:extLst>
          </p:cNvPr>
          <p:cNvSpPr/>
          <p:nvPr/>
        </p:nvSpPr>
        <p:spPr>
          <a:xfrm>
            <a:off x="8166129" y="1264634"/>
            <a:ext cx="3675021" cy="4930208"/>
          </a:xfrm>
          <a:prstGeom prst="round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3F1A01"/>
                </a:solidFill>
              </a:rPr>
              <a:t>Management of adverse effects</a:t>
            </a:r>
            <a:r>
              <a:rPr lang="en-US" sz="1600" b="1" baseline="30000" dirty="0">
                <a:solidFill>
                  <a:srgbClr val="3F1A01"/>
                </a:solidFill>
              </a:rPr>
              <a:t>2</a:t>
            </a:r>
          </a:p>
          <a:p>
            <a:endParaRPr lang="en-US" sz="1400" dirty="0">
              <a:solidFill>
                <a:srgbClr val="3F1A0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Reduce risk of adverse events by:</a:t>
            </a:r>
            <a:r>
              <a:rPr lang="en-US" sz="1400" baseline="30000" dirty="0">
                <a:solidFill>
                  <a:schemeClr val="tx1"/>
                </a:solidFill>
              </a:rPr>
              <a:t>1,2</a:t>
            </a:r>
          </a:p>
          <a:p>
            <a:pPr marL="62230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Titrating ASM dose slowly</a:t>
            </a:r>
          </a:p>
          <a:p>
            <a:pPr marL="62230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Avoiding high doses of ASMs </a:t>
            </a:r>
          </a:p>
          <a:p>
            <a:pPr marL="62230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Avoiding peak‒trough variability by dividing daily doses, using an ASM with a long-half-life, taking the ASM with food, or using an extended-release formulation</a:t>
            </a:r>
          </a:p>
          <a:p>
            <a:pPr marL="62230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High dose folate supplementation (for prevention of type D effects)</a:t>
            </a:r>
            <a:endParaRPr lang="en-US" sz="5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If adverse events have occurred, options include:</a:t>
            </a:r>
            <a:endParaRPr lang="en-US" sz="1400" baseline="30000" dirty="0">
              <a:solidFill>
                <a:schemeClr val="tx1"/>
              </a:solidFill>
            </a:endParaRPr>
          </a:p>
          <a:p>
            <a:pPr marL="62230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Reducing the dose of ASM</a:t>
            </a:r>
            <a:r>
              <a:rPr lang="en-US" sz="1200" baseline="30000" dirty="0">
                <a:solidFill>
                  <a:schemeClr val="tx1"/>
                </a:solidFill>
              </a:rPr>
              <a:t>1,2</a:t>
            </a:r>
          </a:p>
          <a:p>
            <a:pPr marL="622300" lvl="1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Behavioural</a:t>
            </a:r>
            <a:r>
              <a:rPr lang="en-US" sz="1200" dirty="0">
                <a:solidFill>
                  <a:schemeClr val="tx1"/>
                </a:solidFill>
              </a:rPr>
              <a:t> change, e.g., diet to address weight gain</a:t>
            </a:r>
            <a:r>
              <a:rPr lang="en-US" sz="1200" baseline="30000" dirty="0">
                <a:solidFill>
                  <a:schemeClr val="tx1"/>
                </a:solidFill>
              </a:rPr>
              <a:t>1,2</a:t>
            </a:r>
            <a:endParaRPr lang="en-US" sz="1200" dirty="0">
              <a:solidFill>
                <a:schemeClr val="tx1"/>
              </a:solidFill>
            </a:endParaRPr>
          </a:p>
          <a:p>
            <a:pPr marL="62230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Drug discontinuation, e.g., for serious adverse reactions such as hypersensitivity,</a:t>
            </a:r>
            <a:r>
              <a:rPr lang="en-US" sz="1200" baseline="30000" dirty="0">
                <a:solidFill>
                  <a:schemeClr val="tx1"/>
                </a:solidFill>
              </a:rPr>
              <a:t>1,2</a:t>
            </a:r>
            <a:r>
              <a:rPr lang="en-US" sz="1200" dirty="0">
                <a:solidFill>
                  <a:schemeClr val="tx1"/>
                </a:solidFill>
              </a:rPr>
              <a:t> dose-related adverse effects that do not resolve with a change of dose</a:t>
            </a:r>
            <a:r>
              <a:rPr lang="en-US" sz="1200" baseline="30000" dirty="0">
                <a:solidFill>
                  <a:schemeClr val="tx1"/>
                </a:solidFill>
              </a:rPr>
              <a:t>3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56D774A-0BFA-E90F-C7D8-3E447313EC88}"/>
              </a:ext>
            </a:extLst>
          </p:cNvPr>
          <p:cNvSpPr/>
          <p:nvPr/>
        </p:nvSpPr>
        <p:spPr>
          <a:xfrm rot="5400000">
            <a:off x="5562149" y="3664014"/>
            <a:ext cx="4353323" cy="708332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1557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332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Adverse effect types and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462</cp:revision>
  <cp:lastPrinted>2025-09-24T10:46:14Z</cp:lastPrinted>
  <dcterms:created xsi:type="dcterms:W3CDTF">2022-12-01T09:25:49Z</dcterms:created>
  <dcterms:modified xsi:type="dcterms:W3CDTF">2025-11-26T12:06:08Z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