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73" r:id="rId5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78380487-2750-9659-F6F1-CF026D1D3C5C}" name="Birbeck, Gretchen L" initials="BGL" userId="S::Gretchen_Birbeck@URMC.Rochester.edu::76abfab7-234d-4b25-a4e9-b96805dd1e3e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24820D5-9B42-F466-E48D-B13E082C2C3D}" name="Jacqueline French" initials="JF" userId="9e75037f54db1480" providerId="Windows Liv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  <a:srgbClr val="E5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8" autoAdjust="0"/>
    <p:restoredTop sz="80776" autoAdjust="0"/>
  </p:normalViewPr>
  <p:slideViewPr>
    <p:cSldViewPr snapToGrid="0">
      <p:cViewPr varScale="1">
        <p:scale>
          <a:sx n="81" d="100"/>
          <a:sy n="81" d="100"/>
        </p:scale>
        <p:origin x="1512" y="300"/>
      </p:cViewPr>
      <p:guideLst/>
    </p:cSldViewPr>
  </p:slideViewPr>
  <p:outlineViewPr>
    <p:cViewPr>
      <p:scale>
        <a:sx n="33" d="100"/>
        <a:sy n="33" d="100"/>
      </p:scale>
      <p:origin x="0" y="-79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>
      <p:cViewPr varScale="1">
        <p:scale>
          <a:sx n="110" d="100"/>
          <a:sy n="110" d="100"/>
        </p:scale>
        <p:origin x="5256" y="1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17563" y="1628775"/>
            <a:ext cx="5253037" cy="2955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analyses from the Pediatric Epilepsy Research Consortium study in children with infantile spasms have been reported.</a:t>
            </a:r>
            <a:r>
              <a:rPr lang="en-US" baseline="30000" dirty="0"/>
              <a:t>1 </a:t>
            </a:r>
            <a:r>
              <a:rPr lang="en-US" dirty="0"/>
              <a:t>In the first monotherapy analysis, cessation of spasms in 2 weeks of therapy, with resolution of hypsarrhythmia sustained at 3 months was achieved by a higher percentage of children who were treated with steroids compared with vigabatrin.</a:t>
            </a:r>
            <a:r>
              <a:rPr lang="en-US" baseline="30000" dirty="0"/>
              <a:t>1 </a:t>
            </a:r>
            <a:r>
              <a:rPr lang="en-US" dirty="0"/>
              <a:t>However, when used as the second monotherapy, the responses were similar for the two treatments.</a:t>
            </a:r>
            <a:r>
              <a:rPr lang="en-US" baseline="30000" dirty="0"/>
              <a:t>1 </a:t>
            </a:r>
            <a:endParaRPr lang="en-US" dirty="0"/>
          </a:p>
          <a:p>
            <a:r>
              <a:rPr lang="en-US" dirty="0"/>
              <a:t>In children with absence seizures, freedom from failure at 12 months was achieved by similar percentages of participants with ethosuximide and valproate when used as first monotherapy in a blinded study.</a:t>
            </a:r>
            <a:r>
              <a:rPr lang="en-US" baseline="30000" dirty="0"/>
              <a:t>1 </a:t>
            </a:r>
            <a:r>
              <a:rPr lang="en-US" dirty="0"/>
              <a:t>However, the percentage of participants achieving this endpoint was approximately 50% lower with lamotrigine.</a:t>
            </a:r>
            <a:r>
              <a:rPr lang="en-US" baseline="30000" dirty="0"/>
              <a:t>1</a:t>
            </a:r>
            <a:r>
              <a:rPr lang="en-US" dirty="0"/>
              <a:t> A similar pattern was observed when these treatments were used as second monotherapies in an open-label study.</a:t>
            </a:r>
            <a:r>
              <a:rPr lang="en-US" baseline="30000" dirty="0"/>
              <a:t>1 </a:t>
            </a:r>
            <a:r>
              <a:rPr lang="en-US" dirty="0"/>
              <a:t>However, rates of freedom from failure were consistently higher in all groups at 16‒20 weeks than at 12 months.</a:t>
            </a:r>
            <a:r>
              <a:rPr lang="en-US" baseline="30000" dirty="0"/>
              <a:t>1 </a:t>
            </a:r>
            <a:endParaRPr lang="en-US" dirty="0"/>
          </a:p>
          <a:p>
            <a:endParaRPr lang="en-US" dirty="0"/>
          </a:p>
          <a:p>
            <a:r>
              <a:rPr lang="en-US" dirty="0"/>
              <a:t>Reference: </a:t>
            </a:r>
          </a:p>
          <a:p>
            <a:pPr marL="241516" indent="-241516">
              <a:buFont typeface="+mj-lt"/>
              <a:buAutoNum type="arabicPeriod"/>
            </a:pPr>
            <a:r>
              <a:rPr lang="en-US" dirty="0"/>
              <a:t>Moosa ANV. Antiepileptic drug treatment of epilepsy in children. Continuum (</a:t>
            </a:r>
            <a:r>
              <a:rPr lang="en-US" dirty="0" err="1"/>
              <a:t>Minneap</a:t>
            </a:r>
            <a:r>
              <a:rPr lang="en-US"/>
              <a:t> Minn) </a:t>
            </a:r>
            <a:r>
              <a:rPr lang="en-US" dirty="0"/>
              <a:t>2019; 25 (2): 381‒407.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415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C48D25B-05B3-D6D1-5A13-300E733EA6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Treatment principles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D6394CE-1BD5-8F27-DFD7-50BB1A609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of epileptic spasms and absence seizures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5A5D55-D524-FB17-6283-0E1BF1A946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baseline="30000" dirty="0" err="1"/>
              <a:t>a</a:t>
            </a:r>
            <a:r>
              <a:rPr lang="en-US" dirty="0" err="1"/>
              <a:t>The</a:t>
            </a:r>
            <a:r>
              <a:rPr lang="en-US" dirty="0"/>
              <a:t> full endpoint was cessation of spasms in 2 weeks of therapy with resolution of hypsarrhythmia at 3 months</a:t>
            </a:r>
          </a:p>
          <a:p>
            <a:r>
              <a:rPr lang="en-US" dirty="0"/>
              <a:t>ACTH=adrenocorticotrophic hormone; ETS=ethosuximide; FFF=freedom from failure; IM=intramuscular; LTG=lamotrigine; VGB=vigabatrin; VPA=valproate</a:t>
            </a:r>
          </a:p>
          <a:p>
            <a:endParaRPr lang="en-US" dirty="0"/>
          </a:p>
          <a:p>
            <a:r>
              <a:rPr lang="en-US" dirty="0"/>
              <a:t>Moosa. Continuum (</a:t>
            </a:r>
            <a:r>
              <a:rPr lang="en-US" dirty="0" err="1"/>
              <a:t>Minneap</a:t>
            </a:r>
            <a:r>
              <a:rPr lang="en-US" dirty="0"/>
              <a:t> Minn) 2019;25(2):381‒407</a:t>
            </a:r>
            <a:endParaRPr lang="en-GB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C004860-0720-5156-4093-E48C2F793D7E}"/>
              </a:ext>
            </a:extLst>
          </p:cNvPr>
          <p:cNvSpPr/>
          <p:nvPr/>
        </p:nvSpPr>
        <p:spPr>
          <a:xfrm>
            <a:off x="568622" y="1386039"/>
            <a:ext cx="5161386" cy="2050181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/>
              <a:t>Epileptic spasms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Oral prednisone, IM ACTH, and VGB are the mainstays of therapy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Adverse effects</a:t>
            </a:r>
          </a:p>
          <a:p>
            <a:pPr marL="536575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Steroids: hypertension, </a:t>
            </a:r>
            <a:r>
              <a:rPr lang="en-US" sz="1400" dirty="0" err="1"/>
              <a:t>hyperglycaemia</a:t>
            </a:r>
            <a:r>
              <a:rPr lang="en-US" sz="1400" dirty="0"/>
              <a:t>, weight gain, reversible hypertrophic cardiomyopathy</a:t>
            </a:r>
          </a:p>
          <a:p>
            <a:pPr marL="536575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Vigabatrin: retinal toxicity leading to irreversible peripheral field constriction</a:t>
            </a:r>
            <a:endParaRPr lang="en-GB" sz="14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B420573-A741-95F0-33B4-2D5C4672E84C}"/>
              </a:ext>
            </a:extLst>
          </p:cNvPr>
          <p:cNvSpPr/>
          <p:nvPr/>
        </p:nvSpPr>
        <p:spPr>
          <a:xfrm>
            <a:off x="6417803" y="1386039"/>
            <a:ext cx="5161386" cy="205018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Bef>
                <a:spcPts val="600"/>
              </a:spcBef>
            </a:pPr>
            <a:r>
              <a:rPr lang="en-US" sz="1400" b="1" dirty="0"/>
              <a:t>Absence seizures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ETS, LTG, and VPA are the most effective ASMs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LTG is the least effective of these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LTG has a </a:t>
            </a:r>
            <a:r>
              <a:rPr lang="en-US" sz="1400" dirty="0" err="1"/>
              <a:t>favourable</a:t>
            </a:r>
            <a:r>
              <a:rPr lang="en-US" sz="1400" dirty="0"/>
              <a:t> adverse effect profile, but is less effective than ETS and VPA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ETS has fewer </a:t>
            </a:r>
            <a:r>
              <a:rPr lang="en-US" sz="1400" dirty="0" err="1"/>
              <a:t>behavioural</a:t>
            </a:r>
            <a:r>
              <a:rPr lang="en-US" sz="1400" dirty="0"/>
              <a:t> effects than VPA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9C83F8D-1D9E-D515-52C2-7DA0E3B0E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315542"/>
              </p:ext>
            </p:extLst>
          </p:nvPr>
        </p:nvGraphicFramePr>
        <p:xfrm>
          <a:off x="568623" y="3520190"/>
          <a:ext cx="5161386" cy="251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7950">
                  <a:extLst>
                    <a:ext uri="{9D8B030D-6E8A-4147-A177-3AD203B41FA5}">
                      <a16:colId xmlns:a16="http://schemas.microsoft.com/office/drawing/2014/main" val="1350000343"/>
                    </a:ext>
                  </a:extLst>
                </a:gridCol>
                <a:gridCol w="1472665">
                  <a:extLst>
                    <a:ext uri="{9D8B030D-6E8A-4147-A177-3AD203B41FA5}">
                      <a16:colId xmlns:a16="http://schemas.microsoft.com/office/drawing/2014/main" val="36485710"/>
                    </a:ext>
                  </a:extLst>
                </a:gridCol>
                <a:gridCol w="1600771">
                  <a:extLst>
                    <a:ext uri="{9D8B030D-6E8A-4147-A177-3AD203B41FA5}">
                      <a16:colId xmlns:a16="http://schemas.microsoft.com/office/drawing/2014/main" val="2847416626"/>
                    </a:ext>
                  </a:extLst>
                </a:gridCol>
              </a:tblGrid>
              <a:tr h="336257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Response rate, %</a:t>
                      </a:r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072308"/>
                  </a:ext>
                </a:extLst>
              </a:tr>
              <a:tr h="336257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Steroids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VGB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973820"/>
                  </a:ext>
                </a:extLst>
              </a:tr>
              <a:tr h="413629">
                <a:tc>
                  <a:txBody>
                    <a:bodyPr/>
                    <a:lstStyle/>
                    <a:p>
                      <a:r>
                        <a:rPr lang="en-US" sz="1200" dirty="0"/>
                        <a:t>First monotherapy</a:t>
                      </a:r>
                      <a:endParaRPr lang="en-GB" sz="1200" dirty="0"/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4531519"/>
                  </a:ext>
                </a:extLst>
              </a:tr>
              <a:tr h="509954">
                <a:tc>
                  <a:txBody>
                    <a:bodyPr/>
                    <a:lstStyle/>
                    <a:p>
                      <a:r>
                        <a:rPr lang="en-US" sz="1200" dirty="0"/>
                        <a:t>Cessation of spasms in 2 weeks of </a:t>
                      </a:r>
                      <a:r>
                        <a:rPr lang="en-US" sz="1200" dirty="0" err="1"/>
                        <a:t>therapy</a:t>
                      </a:r>
                      <a:r>
                        <a:rPr lang="en-US" sz="1200" baseline="30000" dirty="0" err="1"/>
                        <a:t>a</a:t>
                      </a:r>
                      <a:endParaRPr lang="en-GB" sz="1200" baseline="30000" dirty="0"/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49</a:t>
                      </a:r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36</a:t>
                      </a:r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246275"/>
                  </a:ext>
                </a:extLst>
              </a:tr>
              <a:tr h="413629">
                <a:tc>
                  <a:txBody>
                    <a:bodyPr/>
                    <a:lstStyle/>
                    <a:p>
                      <a:r>
                        <a:rPr lang="en-US" sz="1200" dirty="0"/>
                        <a:t>Second monotherapy</a:t>
                      </a:r>
                      <a:endParaRPr lang="en-GB" sz="1200" dirty="0"/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218836"/>
                  </a:ext>
                </a:extLst>
              </a:tr>
              <a:tr h="5099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Cessation of spasms in 2 weeks of </a:t>
                      </a:r>
                      <a:r>
                        <a:rPr lang="en-US" sz="1200" dirty="0" err="1"/>
                        <a:t>therapy</a:t>
                      </a:r>
                      <a:r>
                        <a:rPr lang="en-US" sz="1200" baseline="30000" dirty="0" err="1"/>
                        <a:t>a</a:t>
                      </a:r>
                      <a:endParaRPr lang="en-GB" sz="1200" dirty="0"/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56</a:t>
                      </a:r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55</a:t>
                      </a:r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756081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7D8A9EF-72D4-9B9F-DCB9-48356E88D9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520058"/>
              </p:ext>
            </p:extLst>
          </p:nvPr>
        </p:nvGraphicFramePr>
        <p:xfrm>
          <a:off x="6417803" y="3520190"/>
          <a:ext cx="5161387" cy="251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3671">
                  <a:extLst>
                    <a:ext uri="{9D8B030D-6E8A-4147-A177-3AD203B41FA5}">
                      <a16:colId xmlns:a16="http://schemas.microsoft.com/office/drawing/2014/main" val="1350000343"/>
                    </a:ext>
                  </a:extLst>
                </a:gridCol>
                <a:gridCol w="1145406">
                  <a:extLst>
                    <a:ext uri="{9D8B030D-6E8A-4147-A177-3AD203B41FA5}">
                      <a16:colId xmlns:a16="http://schemas.microsoft.com/office/drawing/2014/main" val="36485710"/>
                    </a:ext>
                  </a:extLst>
                </a:gridCol>
                <a:gridCol w="1116531">
                  <a:extLst>
                    <a:ext uri="{9D8B030D-6E8A-4147-A177-3AD203B41FA5}">
                      <a16:colId xmlns:a16="http://schemas.microsoft.com/office/drawing/2014/main" val="2847416626"/>
                    </a:ext>
                  </a:extLst>
                </a:gridCol>
                <a:gridCol w="1135779">
                  <a:extLst>
                    <a:ext uri="{9D8B030D-6E8A-4147-A177-3AD203B41FA5}">
                      <a16:colId xmlns:a16="http://schemas.microsoft.com/office/drawing/2014/main" val="2883731"/>
                    </a:ext>
                  </a:extLst>
                </a:gridCol>
              </a:tblGrid>
              <a:tr h="314960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Freedom from failure, %</a:t>
                      </a:r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992456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ETS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VPA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LTG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973820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200" dirty="0"/>
                        <a:t>First monotherapy</a:t>
                      </a:r>
                      <a:endParaRPr lang="en-GB" sz="1200" dirty="0"/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4531519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200" dirty="0"/>
                        <a:t>FFF at 16‒20 weeks</a:t>
                      </a:r>
                      <a:endParaRPr lang="en-GB" sz="1200" dirty="0"/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53</a:t>
                      </a:r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58</a:t>
                      </a:r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29</a:t>
                      </a:r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021842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200" dirty="0"/>
                        <a:t>FFF at 12 months</a:t>
                      </a:r>
                      <a:endParaRPr lang="en-GB" sz="1200" dirty="0"/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45</a:t>
                      </a:r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44</a:t>
                      </a:r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21</a:t>
                      </a:r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246275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200" dirty="0"/>
                        <a:t>Second monotherapy</a:t>
                      </a:r>
                      <a:endParaRPr lang="en-GB" sz="1200" dirty="0"/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218836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FFF at 16‒20 weeks</a:t>
                      </a:r>
                      <a:endParaRPr lang="en-GB" sz="1200" dirty="0"/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63</a:t>
                      </a:r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65</a:t>
                      </a:r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45</a:t>
                      </a:r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2753546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200" dirty="0"/>
                        <a:t>FFF at 12 months</a:t>
                      </a:r>
                      <a:endParaRPr lang="en-GB" sz="1200" dirty="0"/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57</a:t>
                      </a:r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49</a:t>
                      </a:r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36</a:t>
                      </a:r>
                      <a:endParaRPr lang="en-GB" sz="1200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756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4677921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9932623-8D9D-46C2-A331-8EF4D0E4A2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dcmitype/"/>
    <ds:schemaRef ds:uri="28627d7c-4416-4bc1-86cf-ca6c3a42a8f2"/>
    <ds:schemaRef ds:uri="http://schemas.microsoft.com/office/infopath/2007/PartnerControls"/>
    <ds:schemaRef ds:uri="http://schemas.openxmlformats.org/package/2006/metadata/core-properties"/>
    <ds:schemaRef ds:uri="08562aa6-c0ad-4fb9-8a82-15409d3a28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1185</TotalTime>
  <Words>421</Words>
  <Application>Microsoft Office PowerPoint</Application>
  <PresentationFormat>Widescreen</PresentationFormat>
  <Paragraphs>55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Management of epileptic spasms and absence seizures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Terese Vibe Boye</cp:lastModifiedBy>
  <cp:revision>474</cp:revision>
  <cp:lastPrinted>2025-09-24T10:46:14Z</cp:lastPrinted>
  <dcterms:created xsi:type="dcterms:W3CDTF">2022-12-01T09:25:49Z</dcterms:created>
  <dcterms:modified xsi:type="dcterms:W3CDTF">2025-11-26T12:07:03Z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