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56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Stephen LJ, Harden C, Tomson T, Brodie MJ. Management of epilepsy in women. Lancet Neurol 2019; 18 (5): 481‒491.</a:t>
            </a:r>
          </a:p>
          <a:p>
            <a:pPr marL="241516" indent="-241516">
              <a:buFont typeface="+mj-lt"/>
              <a:buAutoNum type="arabicPeriod"/>
            </a:pPr>
            <a:r>
              <a:rPr lang="en-GB" dirty="0"/>
              <a:t>Gunasekera CL, </a:t>
            </a:r>
            <a:r>
              <a:rPr lang="en-GB" dirty="0" err="1"/>
              <a:t>Sirven</a:t>
            </a:r>
            <a:r>
              <a:rPr lang="en-GB" dirty="0"/>
              <a:t> JI, </a:t>
            </a:r>
            <a:r>
              <a:rPr lang="en-GB" dirty="0" err="1"/>
              <a:t>Feyissa</a:t>
            </a:r>
            <a:r>
              <a:rPr lang="en-GB" dirty="0"/>
              <a:t> AM. The evolution of antiseizure medication therapy selection in adults: Is artificial intelligence -assisted antiseizure medication selection ready for prime time? </a:t>
            </a:r>
            <a:br>
              <a:rPr lang="en-GB" dirty="0"/>
            </a:br>
            <a:r>
              <a:rPr lang="en-GB" dirty="0"/>
              <a:t>J Cent </a:t>
            </a:r>
            <a:r>
              <a:rPr lang="en-GB" dirty="0" err="1"/>
              <a:t>Nerv</a:t>
            </a:r>
            <a:r>
              <a:rPr lang="en-GB" dirty="0"/>
              <a:t> </a:t>
            </a:r>
            <a:r>
              <a:rPr lang="en-GB" dirty="0" err="1"/>
              <a:t>Syst</a:t>
            </a:r>
            <a:r>
              <a:rPr lang="en-GB" dirty="0"/>
              <a:t> Dis 2023; 15: 11795735231209209.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Gooneratne IK, </a:t>
            </a:r>
            <a:r>
              <a:rPr lang="en-US" dirty="0" err="1"/>
              <a:t>Wimalaratna</a:t>
            </a:r>
            <a:r>
              <a:rPr lang="en-US" dirty="0"/>
              <a:t> S. Update on management of epilepsy in women for the non-neurologist. Postgrad Med J 2016; 92 (1091): 554‒559.</a:t>
            </a:r>
            <a:endParaRPr lang="en-GB" dirty="0"/>
          </a:p>
          <a:p>
            <a:pPr marL="241516" indent="-241516">
              <a:buFont typeface="+mj-lt"/>
              <a:buAutoNum type="arabicPeriod"/>
            </a:pPr>
            <a:r>
              <a:rPr lang="en-US" dirty="0"/>
              <a:t>Pennell PB, French JA, May RC, et al. Changes in seizure frequency and antiepileptic therapy during pregnancy. N Engl J Med 2020; 383 (26): 2547‒2556.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27F9611-6373-4954-23F7-66122319A2B8}"/>
              </a:ext>
            </a:extLst>
          </p:cNvPr>
          <p:cNvCxnSpPr>
            <a:cxnSpLocks/>
          </p:cNvCxnSpPr>
          <p:nvPr/>
        </p:nvCxnSpPr>
        <p:spPr>
          <a:xfrm>
            <a:off x="721903" y="3502701"/>
            <a:ext cx="0" cy="1426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054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62C3E4-F284-44BD-5FEA-278E45FD613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Treatment principles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0C5B2F-8930-4D90-E371-E8757E815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Women of childbearing potential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0BFEA-2F61-9912-21DA-A256B6CE14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ASM=antiseizure medication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1. Stephen et al. Lancet Neurol 2019;18(5):481‒491; 2. Gunasekera et al. J Cent </a:t>
            </a:r>
            <a:r>
              <a:rPr lang="en-US" dirty="0" err="1"/>
              <a:t>Nerv</a:t>
            </a:r>
            <a:r>
              <a:rPr lang="en-US" dirty="0"/>
              <a:t> Syst Dis 2023;15:11795735231209209; </a:t>
            </a:r>
            <a:br>
              <a:rPr lang="en-US" dirty="0"/>
            </a:br>
            <a:r>
              <a:rPr lang="en-US" dirty="0"/>
              <a:t>3. Gooneratne &amp; </a:t>
            </a:r>
            <a:r>
              <a:rPr lang="en-US" dirty="0" err="1"/>
              <a:t>Wimalaratna</a:t>
            </a:r>
            <a:r>
              <a:rPr lang="en-US" dirty="0"/>
              <a:t>. Postgrad Med J 2016;92(1091):554‒559; 4. Pennell et al. N Engl J Med 2020;383(26):2547‒2556</a:t>
            </a:r>
            <a:endParaRPr lang="en-GB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3C2C954-A0F5-C48C-D7F5-123F1768C3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521996"/>
              </p:ext>
            </p:extLst>
          </p:nvPr>
        </p:nvGraphicFramePr>
        <p:xfrm>
          <a:off x="477759" y="3728991"/>
          <a:ext cx="549426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7130">
                  <a:extLst>
                    <a:ext uri="{9D8B030D-6E8A-4147-A177-3AD203B41FA5}">
                      <a16:colId xmlns:a16="http://schemas.microsoft.com/office/drawing/2014/main" val="3720087877"/>
                    </a:ext>
                  </a:extLst>
                </a:gridCol>
                <a:gridCol w="2747130">
                  <a:extLst>
                    <a:ext uri="{9D8B030D-6E8A-4147-A177-3AD203B41FA5}">
                      <a16:colId xmlns:a16="http://schemas.microsoft.com/office/drawing/2014/main" val="1511606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Interactions with oral contraceptives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1400" b="1" baseline="30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bg1"/>
                          </a:solidFill>
                        </a:rPr>
                        <a:t>ASMs affected</a:t>
                      </a:r>
                      <a:endParaRPr lang="en-GB" sz="14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6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ASM increases rate of </a:t>
                      </a:r>
                      <a:r>
                        <a:rPr lang="en-US" sz="1400" dirty="0" err="1"/>
                        <a:t>oestrogen</a:t>
                      </a:r>
                      <a:r>
                        <a:rPr lang="en-US" sz="1400" dirty="0"/>
                        <a:t> and progesterone metabolism, reducing concentrations of oral contraceptives</a:t>
                      </a:r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Carbamazepine, phenytoin, phenobarbital, oxcarbazepine, rufinamide, felbamate, </a:t>
                      </a:r>
                      <a:r>
                        <a:rPr lang="en-US" sz="1400" dirty="0" err="1"/>
                        <a:t>eslicarbazepine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perampanel</a:t>
                      </a:r>
                      <a:r>
                        <a:rPr lang="en-US" sz="1400" dirty="0"/>
                        <a:t>, topiramate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72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Oral contraceptives reduce levels of ASM</a:t>
                      </a:r>
                    </a:p>
                  </a:txBody>
                  <a:tcPr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Lamotrigine 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080558"/>
                  </a:ext>
                </a:extLst>
              </a:tr>
            </a:tbl>
          </a:graphicData>
        </a:graphic>
      </p:graphicFrame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F87AB134-2839-7AE7-381D-DB4946B8464C}"/>
              </a:ext>
            </a:extLst>
          </p:cNvPr>
          <p:cNvSpPr txBox="1">
            <a:spLocks/>
          </p:cNvSpPr>
          <p:nvPr/>
        </p:nvSpPr>
        <p:spPr>
          <a:xfrm>
            <a:off x="477759" y="1416785"/>
            <a:ext cx="5556250" cy="44152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Enzyme-inducing ASMs and valproate </a:t>
            </a:r>
            <a:r>
              <a:rPr lang="en-GB" dirty="0">
                <a:solidFill>
                  <a:schemeClr val="tx1"/>
                </a:solidFill>
              </a:rPr>
              <a:t>alter</a:t>
            </a:r>
            <a:r>
              <a:rPr lang="en-GB" dirty="0"/>
              <a:t> levels of sex hormones, leading to sexual dysfunction as a possible </a:t>
            </a:r>
            <a:br>
              <a:rPr lang="en-GB" dirty="0"/>
            </a:br>
            <a:r>
              <a:rPr lang="en-GB" dirty="0"/>
              <a:t>adverse effect</a:t>
            </a:r>
            <a:r>
              <a:rPr lang="en-GB" baseline="30000" dirty="0"/>
              <a:t>1</a:t>
            </a:r>
          </a:p>
          <a:p>
            <a:r>
              <a:rPr lang="en-GB" dirty="0"/>
              <a:t>Some ASMs may reduce the efficacy of hormonal contraception, increasing the risk of unintended pregnancy</a:t>
            </a:r>
            <a:r>
              <a:rPr lang="en-GB" baseline="30000" dirty="0"/>
              <a:t>2</a:t>
            </a:r>
          </a:p>
          <a:p>
            <a:r>
              <a:rPr lang="en-GB" dirty="0"/>
              <a:t>Hormonal contraception may reduce ASM serum levels, reducing effectiveness in seizure prevention</a:t>
            </a:r>
            <a:r>
              <a:rPr lang="en-GB" baseline="30000" dirty="0"/>
              <a:t>2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38112D79-96C9-323C-2AD4-77B198C02CE1}"/>
              </a:ext>
            </a:extLst>
          </p:cNvPr>
          <p:cNvSpPr txBox="1">
            <a:spLocks/>
          </p:cNvSpPr>
          <p:nvPr/>
        </p:nvSpPr>
        <p:spPr>
          <a:xfrm>
            <a:off x="6530243" y="1416784"/>
            <a:ext cx="5556250" cy="44152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/>
              <a:t>Pregnancy: factors relating to women</a:t>
            </a:r>
          </a:p>
          <a:p>
            <a:r>
              <a:rPr lang="en-GB" dirty="0"/>
              <a:t>Pregnancy may be associated with reduced or increased seizure frequency among women, but remains the same for the majority of women</a:t>
            </a:r>
            <a:r>
              <a:rPr lang="en-GB" baseline="30000" dirty="0"/>
              <a:t>4</a:t>
            </a:r>
          </a:p>
          <a:p>
            <a:r>
              <a:rPr lang="en-GB" dirty="0"/>
              <a:t>Physiological changes occurring in women during pregnancy affect the pharmacokinetics of ASMs through multiple mechanisms that may reduce plasma drug levels</a:t>
            </a:r>
            <a:r>
              <a:rPr lang="en-GB" baseline="30000" dirty="0"/>
              <a:t>1</a:t>
            </a:r>
            <a:r>
              <a:rPr lang="en-GB" dirty="0"/>
              <a:t> </a:t>
            </a:r>
          </a:p>
          <a:p>
            <a:r>
              <a:rPr lang="en-GB" dirty="0"/>
              <a:t>If ASM levels are reduced, this can increase seizure risk</a:t>
            </a:r>
            <a:r>
              <a:rPr lang="en-GB" baseline="30000" dirty="0"/>
              <a:t>1</a:t>
            </a:r>
          </a:p>
          <a:p>
            <a:r>
              <a:rPr lang="en-GB" dirty="0"/>
              <a:t>Therapeutic drug monitoring of ASMs is suggested, if available, with dose adjustments as necessary, to avoid breakthrough seizures</a:t>
            </a:r>
            <a:r>
              <a:rPr lang="en-GB" baseline="30000" dirty="0"/>
              <a:t>1</a:t>
            </a:r>
          </a:p>
          <a:p>
            <a:r>
              <a:rPr lang="en-GB" dirty="0"/>
              <a:t>Despite the above considerations, ASM therapy for the prevention of seizures is recommended for women during pregnancy – subject to careful consideration of the associated risks and benefits</a:t>
            </a:r>
            <a:r>
              <a:rPr lang="en-GB" baseline="30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34753232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1185</TotalTime>
  <Words>405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Women of childbearing potential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476</cp:revision>
  <cp:lastPrinted>2025-09-24T10:46:14Z</cp:lastPrinted>
  <dcterms:created xsi:type="dcterms:W3CDTF">2022-12-01T09:25:49Z</dcterms:created>
  <dcterms:modified xsi:type="dcterms:W3CDTF">2025-11-26T12:07:12Z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