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57" r:id="rId5"/>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2CB39-BC0E-B291-2729-B0EE88F28A76}" name="Sam Kew" initials="SK" userId="Sam Kew" providerId="None"/>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62E723AE-9468-6AF4-9FB1-9993C575DEE3}" name="Rachel Jagger" initials="RJ" userId="Rachel Jagger" providerId="None"/>
  <p188:author id="{548E33BE-41FD-592C-5C8D-31BD765ADCA9}" name="Cambridge" initials="CB" userId="Cambridge" providerId="None"/>
  <p188:author id="{824820D5-9B42-F466-E48D-B13E082C2C3D}" name="Jacqueline French" initials="JF" userId="9e75037f54db1480" providerId="Windows Liv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a:srgbClr val="E5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8" autoAdjust="0"/>
    <p:restoredTop sz="80776" autoAdjust="0"/>
  </p:normalViewPr>
  <p:slideViewPr>
    <p:cSldViewPr snapToGrid="0">
      <p:cViewPr varScale="1">
        <p:scale>
          <a:sx n="81" d="100"/>
          <a:sy n="81" d="100"/>
        </p:scale>
        <p:origin x="1512" y="300"/>
      </p:cViewPr>
      <p:guideLst/>
    </p:cSldViewPr>
  </p:slideViewPr>
  <p:outlineViewPr>
    <p:cViewPr>
      <p:scale>
        <a:sx n="33" d="100"/>
        <a:sy n="33" d="100"/>
      </p:scale>
      <p:origin x="0" y="-79704"/>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varScale="1">
        <p:scale>
          <a:sx n="110" d="100"/>
          <a:sy n="110" d="100"/>
        </p:scale>
        <p:origin x="5256" y="12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Valproate</c:v>
                </c:pt>
              </c:strCache>
            </c:strRef>
          </c:tx>
          <c:spPr>
            <a:solidFill>
              <a:schemeClr val="accent1"/>
            </a:solidFill>
            <a:ln>
              <a:noFill/>
            </a:ln>
            <a:effectLst/>
          </c:spPr>
          <c:invertIfNegative val="0"/>
          <c:cat>
            <c:strRef>
              <c:f>Sheet1!$A$2:$A$6</c:f>
              <c:strCache>
                <c:ptCount val="5"/>
                <c:pt idx="0">
                  <c:v>EURAP</c:v>
                </c:pt>
                <c:pt idx="1">
                  <c:v>NAAPR</c:v>
                </c:pt>
                <c:pt idx="2">
                  <c:v>UKIre</c:v>
                </c:pt>
                <c:pt idx="3">
                  <c:v>NMBR</c:v>
                </c:pt>
                <c:pt idx="4">
                  <c:v>SMBR</c:v>
                </c:pt>
              </c:strCache>
            </c:strRef>
          </c:cat>
          <c:val>
            <c:numRef>
              <c:f>Sheet1!$B$2:$B$6</c:f>
              <c:numCache>
                <c:formatCode>General</c:formatCode>
                <c:ptCount val="5"/>
                <c:pt idx="0">
                  <c:v>9.6999999999999993</c:v>
                </c:pt>
                <c:pt idx="1">
                  <c:v>9.3000000000000007</c:v>
                </c:pt>
                <c:pt idx="2">
                  <c:v>6.7</c:v>
                </c:pt>
                <c:pt idx="3">
                  <c:v>6.3</c:v>
                </c:pt>
                <c:pt idx="4">
                  <c:v>4.7</c:v>
                </c:pt>
              </c:numCache>
            </c:numRef>
          </c:val>
          <c:extLst>
            <c:ext xmlns:c16="http://schemas.microsoft.com/office/drawing/2014/chart" uri="{C3380CC4-5D6E-409C-BE32-E72D297353CC}">
              <c16:uniqueId val="{00000000-E9C8-45C0-AF46-E54BB738B295}"/>
            </c:ext>
          </c:extLst>
        </c:ser>
        <c:ser>
          <c:idx val="1"/>
          <c:order val="1"/>
          <c:tx>
            <c:strRef>
              <c:f>Sheet1!$C$1</c:f>
              <c:strCache>
                <c:ptCount val="1"/>
                <c:pt idx="0">
                  <c:v>Carbamazepine</c:v>
                </c:pt>
              </c:strCache>
            </c:strRef>
          </c:tx>
          <c:spPr>
            <a:solidFill>
              <a:schemeClr val="accent4"/>
            </a:solidFill>
            <a:ln>
              <a:noFill/>
            </a:ln>
            <a:effectLst/>
          </c:spPr>
          <c:invertIfNegative val="0"/>
          <c:cat>
            <c:strRef>
              <c:f>Sheet1!$A$2:$A$6</c:f>
              <c:strCache>
                <c:ptCount val="5"/>
                <c:pt idx="0">
                  <c:v>EURAP</c:v>
                </c:pt>
                <c:pt idx="1">
                  <c:v>NAAPR</c:v>
                </c:pt>
                <c:pt idx="2">
                  <c:v>UKIre</c:v>
                </c:pt>
                <c:pt idx="3">
                  <c:v>NMBR</c:v>
                </c:pt>
                <c:pt idx="4">
                  <c:v>SMBR</c:v>
                </c:pt>
              </c:strCache>
            </c:strRef>
          </c:cat>
          <c:val>
            <c:numRef>
              <c:f>Sheet1!$C$2:$C$6</c:f>
              <c:numCache>
                <c:formatCode>General</c:formatCode>
                <c:ptCount val="5"/>
                <c:pt idx="0">
                  <c:v>5.6</c:v>
                </c:pt>
                <c:pt idx="1">
                  <c:v>3</c:v>
                </c:pt>
                <c:pt idx="2">
                  <c:v>2.6</c:v>
                </c:pt>
                <c:pt idx="3">
                  <c:v>2.9</c:v>
                </c:pt>
                <c:pt idx="4">
                  <c:v>2.7</c:v>
                </c:pt>
              </c:numCache>
            </c:numRef>
          </c:val>
          <c:extLst>
            <c:ext xmlns:c16="http://schemas.microsoft.com/office/drawing/2014/chart" uri="{C3380CC4-5D6E-409C-BE32-E72D297353CC}">
              <c16:uniqueId val="{00000001-E9C8-45C0-AF46-E54BB738B295}"/>
            </c:ext>
          </c:extLst>
        </c:ser>
        <c:ser>
          <c:idx val="2"/>
          <c:order val="2"/>
          <c:tx>
            <c:strRef>
              <c:f>Sheet1!$D$1</c:f>
              <c:strCache>
                <c:ptCount val="1"/>
                <c:pt idx="0">
                  <c:v>Lamotrigine</c:v>
                </c:pt>
              </c:strCache>
            </c:strRef>
          </c:tx>
          <c:spPr>
            <a:solidFill>
              <a:schemeClr val="accent4">
                <a:lumMod val="40000"/>
                <a:lumOff val="60000"/>
              </a:schemeClr>
            </a:solidFill>
            <a:ln>
              <a:noFill/>
            </a:ln>
            <a:effectLst/>
          </c:spPr>
          <c:invertIfNegative val="0"/>
          <c:cat>
            <c:strRef>
              <c:f>Sheet1!$A$2:$A$6</c:f>
              <c:strCache>
                <c:ptCount val="5"/>
                <c:pt idx="0">
                  <c:v>EURAP</c:v>
                </c:pt>
                <c:pt idx="1">
                  <c:v>NAAPR</c:v>
                </c:pt>
                <c:pt idx="2">
                  <c:v>UKIre</c:v>
                </c:pt>
                <c:pt idx="3">
                  <c:v>NMBR</c:v>
                </c:pt>
                <c:pt idx="4">
                  <c:v>SMBR</c:v>
                </c:pt>
              </c:strCache>
            </c:strRef>
          </c:cat>
          <c:val>
            <c:numRef>
              <c:f>Sheet1!$D$2:$D$6</c:f>
              <c:numCache>
                <c:formatCode>General</c:formatCode>
                <c:ptCount val="5"/>
                <c:pt idx="0">
                  <c:v>2.9</c:v>
                </c:pt>
                <c:pt idx="1">
                  <c:v>1.9</c:v>
                </c:pt>
                <c:pt idx="2">
                  <c:v>2.2999999999999998</c:v>
                </c:pt>
                <c:pt idx="3">
                  <c:v>3.4</c:v>
                </c:pt>
                <c:pt idx="4">
                  <c:v>2.9</c:v>
                </c:pt>
              </c:numCache>
            </c:numRef>
          </c:val>
          <c:extLst>
            <c:ext xmlns:c16="http://schemas.microsoft.com/office/drawing/2014/chart" uri="{C3380CC4-5D6E-409C-BE32-E72D297353CC}">
              <c16:uniqueId val="{00000002-E9C8-45C0-AF46-E54BB738B295}"/>
            </c:ext>
          </c:extLst>
        </c:ser>
        <c:ser>
          <c:idx val="3"/>
          <c:order val="3"/>
          <c:tx>
            <c:strRef>
              <c:f>Sheet1!$E$1</c:f>
              <c:strCache>
                <c:ptCount val="1"/>
                <c:pt idx="0">
                  <c:v>Phenobarbital</c:v>
                </c:pt>
              </c:strCache>
            </c:strRef>
          </c:tx>
          <c:spPr>
            <a:solidFill>
              <a:schemeClr val="accent2"/>
            </a:solidFill>
            <a:ln>
              <a:noFill/>
            </a:ln>
            <a:effectLst/>
          </c:spPr>
          <c:invertIfNegative val="0"/>
          <c:cat>
            <c:strRef>
              <c:f>Sheet1!$A$2:$A$6</c:f>
              <c:strCache>
                <c:ptCount val="5"/>
                <c:pt idx="0">
                  <c:v>EURAP</c:v>
                </c:pt>
                <c:pt idx="1">
                  <c:v>NAAPR</c:v>
                </c:pt>
                <c:pt idx="2">
                  <c:v>UKIre</c:v>
                </c:pt>
                <c:pt idx="3">
                  <c:v>NMBR</c:v>
                </c:pt>
                <c:pt idx="4">
                  <c:v>SMBR</c:v>
                </c:pt>
              </c:strCache>
            </c:strRef>
          </c:cat>
          <c:val>
            <c:numRef>
              <c:f>Sheet1!$E$2:$E$6</c:f>
              <c:numCache>
                <c:formatCode>General</c:formatCode>
                <c:ptCount val="5"/>
                <c:pt idx="0">
                  <c:v>7.4</c:v>
                </c:pt>
                <c:pt idx="1">
                  <c:v>5.5</c:v>
                </c:pt>
                <c:pt idx="3">
                  <c:v>7.4</c:v>
                </c:pt>
              </c:numCache>
            </c:numRef>
          </c:val>
          <c:extLst>
            <c:ext xmlns:c16="http://schemas.microsoft.com/office/drawing/2014/chart" uri="{C3380CC4-5D6E-409C-BE32-E72D297353CC}">
              <c16:uniqueId val="{00000003-E9C8-45C0-AF46-E54BB738B295}"/>
            </c:ext>
          </c:extLst>
        </c:ser>
        <c:ser>
          <c:idx val="4"/>
          <c:order val="4"/>
          <c:tx>
            <c:strRef>
              <c:f>Sheet1!$F$1</c:f>
              <c:strCache>
                <c:ptCount val="1"/>
                <c:pt idx="0">
                  <c:v>Phenytoin</c:v>
                </c:pt>
              </c:strCache>
            </c:strRef>
          </c:tx>
          <c:spPr>
            <a:solidFill>
              <a:schemeClr val="accent2">
                <a:lumMod val="60000"/>
                <a:lumOff val="40000"/>
              </a:schemeClr>
            </a:solidFill>
            <a:ln>
              <a:noFill/>
            </a:ln>
            <a:effectLst/>
          </c:spPr>
          <c:invertIfNegative val="0"/>
          <c:cat>
            <c:strRef>
              <c:f>Sheet1!$A$2:$A$6</c:f>
              <c:strCache>
                <c:ptCount val="5"/>
                <c:pt idx="0">
                  <c:v>EURAP</c:v>
                </c:pt>
                <c:pt idx="1">
                  <c:v>NAAPR</c:v>
                </c:pt>
                <c:pt idx="2">
                  <c:v>UKIre</c:v>
                </c:pt>
                <c:pt idx="3">
                  <c:v>NMBR</c:v>
                </c:pt>
                <c:pt idx="4">
                  <c:v>SMBR</c:v>
                </c:pt>
              </c:strCache>
            </c:strRef>
          </c:cat>
          <c:val>
            <c:numRef>
              <c:f>Sheet1!$F$2:$F$6</c:f>
              <c:numCache>
                <c:formatCode>General</c:formatCode>
                <c:ptCount val="5"/>
                <c:pt idx="0">
                  <c:v>5.8</c:v>
                </c:pt>
                <c:pt idx="1">
                  <c:v>2.9</c:v>
                </c:pt>
                <c:pt idx="2">
                  <c:v>3.7</c:v>
                </c:pt>
                <c:pt idx="4">
                  <c:v>6.7</c:v>
                </c:pt>
              </c:numCache>
            </c:numRef>
          </c:val>
          <c:extLst>
            <c:ext xmlns:c16="http://schemas.microsoft.com/office/drawing/2014/chart" uri="{C3380CC4-5D6E-409C-BE32-E72D297353CC}">
              <c16:uniqueId val="{00000004-E9C8-45C0-AF46-E54BB738B295}"/>
            </c:ext>
          </c:extLst>
        </c:ser>
        <c:ser>
          <c:idx val="5"/>
          <c:order val="5"/>
          <c:tx>
            <c:strRef>
              <c:f>Sheet1!$G$1</c:f>
              <c:strCache>
                <c:ptCount val="1"/>
                <c:pt idx="0">
                  <c:v>Levetiracetam</c:v>
                </c:pt>
              </c:strCache>
            </c:strRef>
          </c:tx>
          <c:spPr>
            <a:solidFill>
              <a:schemeClr val="accent3"/>
            </a:solidFill>
            <a:ln>
              <a:noFill/>
            </a:ln>
            <a:effectLst/>
          </c:spPr>
          <c:invertIfNegative val="0"/>
          <c:cat>
            <c:strRef>
              <c:f>Sheet1!$A$2:$A$6</c:f>
              <c:strCache>
                <c:ptCount val="5"/>
                <c:pt idx="0">
                  <c:v>EURAP</c:v>
                </c:pt>
                <c:pt idx="1">
                  <c:v>NAAPR</c:v>
                </c:pt>
                <c:pt idx="2">
                  <c:v>UKIre</c:v>
                </c:pt>
                <c:pt idx="3">
                  <c:v>NMBR</c:v>
                </c:pt>
                <c:pt idx="4">
                  <c:v>SMBR</c:v>
                </c:pt>
              </c:strCache>
            </c:strRef>
          </c:cat>
          <c:val>
            <c:numRef>
              <c:f>Sheet1!$G$2:$G$6</c:f>
              <c:numCache>
                <c:formatCode>General</c:formatCode>
                <c:ptCount val="5"/>
                <c:pt idx="0">
                  <c:v>1.6</c:v>
                </c:pt>
                <c:pt idx="1">
                  <c:v>2.4</c:v>
                </c:pt>
                <c:pt idx="2">
                  <c:v>0.7</c:v>
                </c:pt>
                <c:pt idx="3">
                  <c:v>1.7</c:v>
                </c:pt>
                <c:pt idx="4">
                  <c:v>0</c:v>
                </c:pt>
              </c:numCache>
            </c:numRef>
          </c:val>
          <c:extLst>
            <c:ext xmlns:c16="http://schemas.microsoft.com/office/drawing/2014/chart" uri="{C3380CC4-5D6E-409C-BE32-E72D297353CC}">
              <c16:uniqueId val="{00000005-E9C8-45C0-AF46-E54BB738B295}"/>
            </c:ext>
          </c:extLst>
        </c:ser>
        <c:ser>
          <c:idx val="6"/>
          <c:order val="6"/>
          <c:tx>
            <c:strRef>
              <c:f>Sheet1!$H$1</c:f>
              <c:strCache>
                <c:ptCount val="1"/>
                <c:pt idx="0">
                  <c:v>Oxcarbazepine</c:v>
                </c:pt>
              </c:strCache>
            </c:strRef>
          </c:tx>
          <c:spPr>
            <a:solidFill>
              <a:schemeClr val="accent3">
                <a:lumMod val="60000"/>
                <a:lumOff val="40000"/>
              </a:schemeClr>
            </a:solidFill>
            <a:ln>
              <a:noFill/>
            </a:ln>
            <a:effectLst/>
          </c:spPr>
          <c:invertIfNegative val="0"/>
          <c:cat>
            <c:strRef>
              <c:f>Sheet1!$A$2:$A$6</c:f>
              <c:strCache>
                <c:ptCount val="5"/>
                <c:pt idx="0">
                  <c:v>EURAP</c:v>
                </c:pt>
                <c:pt idx="1">
                  <c:v>NAAPR</c:v>
                </c:pt>
                <c:pt idx="2">
                  <c:v>UKIre</c:v>
                </c:pt>
                <c:pt idx="3">
                  <c:v>NMBR</c:v>
                </c:pt>
                <c:pt idx="4">
                  <c:v>SMBR</c:v>
                </c:pt>
              </c:strCache>
            </c:strRef>
          </c:cat>
          <c:val>
            <c:numRef>
              <c:f>Sheet1!$H$2:$H$6</c:f>
              <c:numCache>
                <c:formatCode>General</c:formatCode>
                <c:ptCount val="5"/>
                <c:pt idx="0">
                  <c:v>3.3</c:v>
                </c:pt>
                <c:pt idx="1">
                  <c:v>2.2000000000000002</c:v>
                </c:pt>
                <c:pt idx="3">
                  <c:v>1.8</c:v>
                </c:pt>
                <c:pt idx="4">
                  <c:v>3.7</c:v>
                </c:pt>
              </c:numCache>
            </c:numRef>
          </c:val>
          <c:extLst>
            <c:ext xmlns:c16="http://schemas.microsoft.com/office/drawing/2014/chart" uri="{C3380CC4-5D6E-409C-BE32-E72D297353CC}">
              <c16:uniqueId val="{00000006-E9C8-45C0-AF46-E54BB738B295}"/>
            </c:ext>
          </c:extLst>
        </c:ser>
        <c:ser>
          <c:idx val="7"/>
          <c:order val="7"/>
          <c:tx>
            <c:strRef>
              <c:f>Sheet1!$I$1</c:f>
              <c:strCache>
                <c:ptCount val="1"/>
                <c:pt idx="0">
                  <c:v>Topiramate</c:v>
                </c:pt>
              </c:strCache>
            </c:strRef>
          </c:tx>
          <c:spPr>
            <a:solidFill>
              <a:schemeClr val="accent5"/>
            </a:solidFill>
            <a:ln>
              <a:noFill/>
            </a:ln>
            <a:effectLst/>
          </c:spPr>
          <c:invertIfNegative val="0"/>
          <c:cat>
            <c:strRef>
              <c:f>Sheet1!$A$2:$A$6</c:f>
              <c:strCache>
                <c:ptCount val="5"/>
                <c:pt idx="0">
                  <c:v>EURAP</c:v>
                </c:pt>
                <c:pt idx="1">
                  <c:v>NAAPR</c:v>
                </c:pt>
                <c:pt idx="2">
                  <c:v>UKIre</c:v>
                </c:pt>
                <c:pt idx="3">
                  <c:v>NMBR</c:v>
                </c:pt>
                <c:pt idx="4">
                  <c:v>SMBR</c:v>
                </c:pt>
              </c:strCache>
            </c:strRef>
          </c:cat>
          <c:val>
            <c:numRef>
              <c:f>Sheet1!$I$2:$I$6</c:f>
              <c:numCache>
                <c:formatCode>General</c:formatCode>
                <c:ptCount val="5"/>
                <c:pt idx="0">
                  <c:v>6.8</c:v>
                </c:pt>
                <c:pt idx="1">
                  <c:v>4.2</c:v>
                </c:pt>
                <c:pt idx="2">
                  <c:v>4.3</c:v>
                </c:pt>
                <c:pt idx="3">
                  <c:v>4.2</c:v>
                </c:pt>
                <c:pt idx="4">
                  <c:v>7.7</c:v>
                </c:pt>
              </c:numCache>
            </c:numRef>
          </c:val>
          <c:extLst>
            <c:ext xmlns:c16="http://schemas.microsoft.com/office/drawing/2014/chart" uri="{C3380CC4-5D6E-409C-BE32-E72D297353CC}">
              <c16:uniqueId val="{00000007-E9C8-45C0-AF46-E54BB738B295}"/>
            </c:ext>
          </c:extLst>
        </c:ser>
        <c:dLbls>
          <c:showLegendKey val="0"/>
          <c:showVal val="0"/>
          <c:showCatName val="0"/>
          <c:showSerName val="0"/>
          <c:showPercent val="0"/>
          <c:showBubbleSize val="0"/>
        </c:dLbls>
        <c:gapWidth val="219"/>
        <c:overlap val="-27"/>
        <c:axId val="1479841151"/>
        <c:axId val="1479836351"/>
      </c:barChart>
      <c:catAx>
        <c:axId val="1479841151"/>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79836351"/>
        <c:crosses val="autoZero"/>
        <c:auto val="1"/>
        <c:lblAlgn val="ctr"/>
        <c:lblOffset val="100"/>
        <c:noMultiLvlLbl val="0"/>
      </c:catAx>
      <c:valAx>
        <c:axId val="1479836351"/>
        <c:scaling>
          <c:orientation val="minMax"/>
          <c:max val="10"/>
        </c:scaling>
        <c:delete val="0"/>
        <c:axPos val="l"/>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79841151"/>
        <c:crosses val="autoZero"/>
        <c:crossBetween val="between"/>
        <c:majorUnit val="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F1A0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2193A0FB-6C74-48BA-B76F-76E3220A53F2}" type="datetimeFigureOut">
              <a:rPr lang="en-US" smtClean="0"/>
              <a:t>11/26/2025</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2475" y="1612900"/>
            <a:ext cx="5383213" cy="3028950"/>
          </a:xfrm>
        </p:spPr>
      </p:sp>
      <p:sp>
        <p:nvSpPr>
          <p:cNvPr id="3" name="Notes Placeholder 2"/>
          <p:cNvSpPr>
            <a:spLocks noGrp="1"/>
          </p:cNvSpPr>
          <p:nvPr>
            <p:ph type="body" idx="1"/>
          </p:nvPr>
        </p:nvSpPr>
        <p:spPr/>
        <p:txBody>
          <a:bodyPr/>
          <a:lstStyle/>
          <a:p>
            <a:r>
              <a:rPr lang="en-US" dirty="0"/>
              <a:t>Data from several large national epilepsy in pregnancy databases has shown the valproate consistently demonstrates the greatest risk of congenital malformations associated with ASMs relative to other ASMs, although the risk with other ASMs, e.g., phenobarbital and topiramate is also high.</a:t>
            </a:r>
            <a:r>
              <a:rPr lang="en-US" baseline="30000" dirty="0"/>
              <a:t>1 </a:t>
            </a:r>
            <a:r>
              <a:rPr lang="en-US" dirty="0"/>
              <a:t>These data suggest that levetiracetam is associated with the lowest frequency of congenital malformations.</a:t>
            </a:r>
            <a:r>
              <a:rPr lang="en-US" baseline="30000" dirty="0"/>
              <a:t>1</a:t>
            </a:r>
          </a:p>
          <a:p>
            <a:endParaRPr lang="en-US" dirty="0"/>
          </a:p>
          <a:p>
            <a:r>
              <a:rPr lang="en-US" dirty="0"/>
              <a:t>Reference:</a:t>
            </a:r>
          </a:p>
          <a:p>
            <a:pPr marL="241516" indent="-241516">
              <a:buFont typeface="+mj-lt"/>
              <a:buAutoNum type="arabicPeriod"/>
            </a:pPr>
            <a:r>
              <a:rPr lang="en-US" dirty="0"/>
              <a:t>Tomson T, Marson A, Boon P, et al. Valproate in the treatment of epilepsy in girls and women of childbearing potential. Epilepsia 2015; 56 (7): 1006‒1019.</a:t>
            </a:r>
            <a:endParaRPr lang="en-GB" dirty="0"/>
          </a:p>
          <a:p>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1331504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51C059-0720-FB10-0923-8879F1B77D80}"/>
              </a:ext>
            </a:extLst>
          </p:cNvPr>
          <p:cNvSpPr>
            <a:spLocks noGrp="1"/>
          </p:cNvSpPr>
          <p:nvPr>
            <p:ph type="body" sz="quarter" idx="17"/>
          </p:nvPr>
        </p:nvSpPr>
        <p:spPr/>
        <p:txBody>
          <a:bodyPr/>
          <a:lstStyle/>
          <a:p>
            <a:r>
              <a:rPr lang="en-GB" dirty="0"/>
              <a:t>Epilepsy – Treatment principles</a:t>
            </a:r>
          </a:p>
        </p:txBody>
      </p:sp>
      <p:sp>
        <p:nvSpPr>
          <p:cNvPr id="3" name="Title 2">
            <a:extLst>
              <a:ext uri="{FF2B5EF4-FFF2-40B4-BE49-F238E27FC236}">
                <a16:creationId xmlns:a16="http://schemas.microsoft.com/office/drawing/2014/main" id="{7ED82EC1-BA0A-CE79-B8C8-ACDEFFEE19EF}"/>
              </a:ext>
            </a:extLst>
          </p:cNvPr>
          <p:cNvSpPr>
            <a:spLocks noGrp="1"/>
          </p:cNvSpPr>
          <p:nvPr>
            <p:ph type="title"/>
          </p:nvPr>
        </p:nvSpPr>
        <p:spPr/>
        <p:txBody>
          <a:bodyPr/>
          <a:lstStyle/>
          <a:p>
            <a:r>
              <a:rPr lang="en-US" dirty="0"/>
              <a:t>Major congenital malformations associated with ASMs</a:t>
            </a:r>
            <a:endParaRPr lang="en-GB" dirty="0"/>
          </a:p>
        </p:txBody>
      </p:sp>
      <p:sp>
        <p:nvSpPr>
          <p:cNvPr id="5" name="Text Placeholder 4">
            <a:extLst>
              <a:ext uri="{FF2B5EF4-FFF2-40B4-BE49-F238E27FC236}">
                <a16:creationId xmlns:a16="http://schemas.microsoft.com/office/drawing/2014/main" id="{C58E1148-DE62-E2F2-DFD4-8061EC174123}"/>
              </a:ext>
            </a:extLst>
          </p:cNvPr>
          <p:cNvSpPr>
            <a:spLocks noGrp="1"/>
          </p:cNvSpPr>
          <p:nvPr>
            <p:ph type="body" sz="quarter" idx="18"/>
          </p:nvPr>
        </p:nvSpPr>
        <p:spPr/>
        <p:txBody>
          <a:bodyPr/>
          <a:lstStyle/>
          <a:p>
            <a:r>
              <a:rPr lang="en-US" dirty="0"/>
              <a:t>There is no data for the following: phenobarbital in </a:t>
            </a:r>
            <a:r>
              <a:rPr lang="en-US" dirty="0" err="1"/>
              <a:t>UKIre</a:t>
            </a:r>
            <a:r>
              <a:rPr lang="en-US" dirty="0"/>
              <a:t> and SMBR, phenytoin in NMBR, oxcarbazepine in </a:t>
            </a:r>
            <a:r>
              <a:rPr lang="en-US" dirty="0" err="1"/>
              <a:t>UKIre</a:t>
            </a:r>
            <a:endParaRPr lang="en-US" dirty="0"/>
          </a:p>
          <a:p>
            <a:r>
              <a:rPr lang="en-US" dirty="0"/>
              <a:t>ASM=antiseizure medication; EURAP=European and International Registry of Antiepileptic Drugs in Pregnancy; NAAPR=North American Antiepileptic Drug and Pregnancy Registry; NMBR=Norwegian Medical Birth Registry; SMBR=Swedish Medical Birth Register; </a:t>
            </a:r>
            <a:r>
              <a:rPr lang="en-US" dirty="0" err="1"/>
              <a:t>UKIre</a:t>
            </a:r>
            <a:r>
              <a:rPr lang="en-US" dirty="0"/>
              <a:t>=UK and Irish Epilepsy and Pregnancy Registers</a:t>
            </a:r>
          </a:p>
          <a:p>
            <a:endParaRPr lang="en-US" dirty="0"/>
          </a:p>
          <a:p>
            <a:r>
              <a:rPr lang="en-US" dirty="0"/>
              <a:t>Tomson et al. Epilepsia 2015;56(7):1006‒1019</a:t>
            </a:r>
            <a:endParaRPr lang="en-GB" dirty="0"/>
          </a:p>
        </p:txBody>
      </p:sp>
      <p:graphicFrame>
        <p:nvGraphicFramePr>
          <p:cNvPr id="12" name="Content Placeholder 11">
            <a:extLst>
              <a:ext uri="{FF2B5EF4-FFF2-40B4-BE49-F238E27FC236}">
                <a16:creationId xmlns:a16="http://schemas.microsoft.com/office/drawing/2014/main" id="{56418AD6-1723-5BD7-96AD-10134BBC7208}"/>
              </a:ext>
            </a:extLst>
          </p:cNvPr>
          <p:cNvGraphicFramePr>
            <a:graphicFrameLocks noGrp="1"/>
          </p:cNvGraphicFramePr>
          <p:nvPr>
            <p:ph idx="19"/>
            <p:extLst>
              <p:ext uri="{D42A27DB-BD31-4B8C-83A1-F6EECF244321}">
                <p14:modId xmlns:p14="http://schemas.microsoft.com/office/powerpoint/2010/main" val="1824278953"/>
              </p:ext>
            </p:extLst>
          </p:nvPr>
        </p:nvGraphicFramePr>
        <p:xfrm>
          <a:off x="879676" y="1568449"/>
          <a:ext cx="10773062" cy="44164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98B69ED6-AF71-CE98-7C30-FED78958A1C5}"/>
              </a:ext>
            </a:extLst>
          </p:cNvPr>
          <p:cNvSpPr txBox="1"/>
          <p:nvPr/>
        </p:nvSpPr>
        <p:spPr>
          <a:xfrm rot="16200000">
            <a:off x="-726880" y="3360071"/>
            <a:ext cx="2951544" cy="276999"/>
          </a:xfrm>
          <a:prstGeom prst="rect">
            <a:avLst/>
          </a:prstGeom>
          <a:noFill/>
        </p:spPr>
        <p:txBody>
          <a:bodyPr wrap="square" rtlCol="0">
            <a:spAutoFit/>
          </a:bodyPr>
          <a:lstStyle/>
          <a:p>
            <a:pPr algn="ctr"/>
            <a:r>
              <a:rPr lang="en-US" sz="1200" b="1" dirty="0"/>
              <a:t>Overall congenital malformations (%)</a:t>
            </a:r>
            <a:endParaRPr lang="en-GB" sz="1200" b="1" dirty="0"/>
          </a:p>
        </p:txBody>
      </p:sp>
      <p:sp>
        <p:nvSpPr>
          <p:cNvPr id="14" name="TextBox 13">
            <a:extLst>
              <a:ext uri="{FF2B5EF4-FFF2-40B4-BE49-F238E27FC236}">
                <a16:creationId xmlns:a16="http://schemas.microsoft.com/office/drawing/2014/main" id="{71DCE4D2-5C56-E96D-196A-913A98ADEAE4}"/>
              </a:ext>
            </a:extLst>
          </p:cNvPr>
          <p:cNvSpPr txBox="1"/>
          <p:nvPr/>
        </p:nvSpPr>
        <p:spPr>
          <a:xfrm>
            <a:off x="2666037" y="1386439"/>
            <a:ext cx="6883078" cy="338554"/>
          </a:xfrm>
          <a:prstGeom prst="rect">
            <a:avLst/>
          </a:prstGeom>
          <a:noFill/>
        </p:spPr>
        <p:txBody>
          <a:bodyPr wrap="square" rtlCol="0">
            <a:spAutoFit/>
          </a:bodyPr>
          <a:lstStyle/>
          <a:p>
            <a:pPr algn="ctr"/>
            <a:r>
              <a:rPr lang="en-US" sz="1600" b="1" dirty="0">
                <a:solidFill>
                  <a:schemeClr val="accent2">
                    <a:lumMod val="50000"/>
                  </a:schemeClr>
                </a:solidFill>
              </a:rPr>
              <a:t>Congenital malformation rates in international pregnancy registers</a:t>
            </a:r>
            <a:endParaRPr lang="en-GB" sz="1600" b="1" dirty="0">
              <a:solidFill>
                <a:schemeClr val="accent2">
                  <a:lumMod val="50000"/>
                </a:schemeClr>
              </a:solidFill>
            </a:endParaRPr>
          </a:p>
        </p:txBody>
      </p:sp>
    </p:spTree>
    <p:extLst>
      <p:ext uri="{BB962C8B-B14F-4D97-AF65-F5344CB8AC3E}">
        <p14:creationId xmlns:p14="http://schemas.microsoft.com/office/powerpoint/2010/main" val="2301456657"/>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9932623-8D9D-46C2-A331-8EF4D0E4A2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48314958-7C4D-4ED9-85EF-B13B9DA035F0}">
  <ds:schemaRefs>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http://purl.org/dc/dcmitype/"/>
    <ds:schemaRef ds:uri="28627d7c-4416-4bc1-86cf-ca6c3a42a8f2"/>
    <ds:schemaRef ds:uri="http://schemas.microsoft.com/office/infopath/2007/PartnerControls"/>
    <ds:schemaRef ds:uri="http://schemas.openxmlformats.org/package/2006/metadata/core-properties"/>
    <ds:schemaRef ds:uri="08562aa6-c0ad-4fb9-8a82-15409d3a28b4"/>
  </ds:schemaRefs>
</ds:datastoreItem>
</file>

<file path=docProps/app.xml><?xml version="1.0" encoding="utf-8"?>
<Properties xmlns="http://schemas.openxmlformats.org/officeDocument/2006/extended-properties" xmlns:vt="http://schemas.openxmlformats.org/officeDocument/2006/docPropsVTypes">
  <TotalTime>1185</TotalTime>
  <Words>202</Words>
  <Application>Microsoft Office PowerPoint</Application>
  <PresentationFormat>Widescreen</PresentationFormat>
  <Paragraphs>13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Major congenital malformations associated with ASMs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Terese Vibe Boye</cp:lastModifiedBy>
  <cp:revision>478</cp:revision>
  <cp:lastPrinted>2025-09-24T10:46:14Z</cp:lastPrinted>
  <dcterms:created xsi:type="dcterms:W3CDTF">2022-12-01T09:25:49Z</dcterms:created>
  <dcterms:modified xsi:type="dcterms:W3CDTF">2025-11-26T12:07:22Z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