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4"/>
  </p:sldMasterIdLst>
  <p:notesMasterIdLst>
    <p:notesMasterId r:id="rId6"/>
  </p:notesMasterIdLst>
  <p:sldIdLst>
    <p:sldId id="3581" r:id="rId5"/>
  </p:sldIdLst>
  <p:sldSz cx="12192000" cy="6858000"/>
  <p:notesSz cx="6888163" cy="100187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A82CB39-BC0E-B291-2729-B0EE88F28A76}" name="Sam Kew" initials="SK" userId="Sam Kew" providerId="None"/>
  <p188:author id="{F286F46B-D11B-7411-908D-9B4A368D0C37}" name="Chris Edge" initials="CE" userId="S::Chris.Edge@primeglobalpeople.com::9878e1fe-fc43-4c11-846c-29f97c46eb4b" providerId="AD"/>
  <p188:author id="{78380487-2750-9659-F6F1-CF026D1D3C5C}" name="Birbeck, Gretchen L" initials="BGL" userId="S::Gretchen_Birbeck@URMC.Rochester.edu::76abfab7-234d-4b25-a4e9-b96805dd1e3e" providerId="AD"/>
  <p188:author id="{62E723AE-9468-6AF4-9FB1-9993C575DEE3}" name="Rachel Jagger" initials="RJ" userId="Rachel Jagger" providerId="None"/>
  <p188:author id="{548E33BE-41FD-592C-5C8D-31BD765ADCA9}" name="Cambridge" initials="CB" userId="Cambridge" providerId="None"/>
  <p188:author id="{824820D5-9B42-F466-E48D-B13E082C2C3D}" name="Jacqueline French" initials="JF" userId="9e75037f54db1480" providerId="Windows Live"/>
  <p188:author id="{FFE47EE6-A2F0-13A5-8EE8-3661DB1849A6}" name="Medical Writer" initials="MP" userId="Medical Writer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1A01"/>
    <a:srgbClr val="D9D1CC"/>
    <a:srgbClr val="E5EB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78" autoAdjust="0"/>
    <p:restoredTop sz="80776" autoAdjust="0"/>
  </p:normalViewPr>
  <p:slideViewPr>
    <p:cSldViewPr snapToGrid="0">
      <p:cViewPr varScale="1">
        <p:scale>
          <a:sx n="81" d="100"/>
          <a:sy n="81" d="100"/>
        </p:scale>
        <p:origin x="1512" y="300"/>
      </p:cViewPr>
      <p:guideLst/>
    </p:cSldViewPr>
  </p:slideViewPr>
  <p:outlineViewPr>
    <p:cViewPr>
      <p:scale>
        <a:sx n="33" d="100"/>
        <a:sy n="33" d="100"/>
      </p:scale>
      <p:origin x="0" y="-7970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0" d="100"/>
        <a:sy n="140" d="100"/>
      </p:scale>
      <p:origin x="0" y="0"/>
    </p:cViewPr>
  </p:sorterViewPr>
  <p:notesViewPr>
    <p:cSldViewPr snapToGrid="0">
      <p:cViewPr varScale="1">
        <p:scale>
          <a:sx n="110" d="100"/>
          <a:sy n="110" d="100"/>
        </p:scale>
        <p:origin x="5256" y="12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r">
              <a:defRPr sz="1300"/>
            </a:lvl1pPr>
          </a:lstStyle>
          <a:p>
            <a:fld id="{2193A0FB-6C74-48BA-B76F-76E3220A53F2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06" tIns="48303" rIns="96606" bIns="4830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817" y="4821506"/>
            <a:ext cx="5510530" cy="3944868"/>
          </a:xfrm>
          <a:prstGeom prst="rect">
            <a:avLst/>
          </a:prstGeom>
        </p:spPr>
        <p:txBody>
          <a:bodyPr vert="horz" lIns="96606" tIns="48303" rIns="96606" bIns="4830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1698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r">
              <a:defRPr sz="1300"/>
            </a:lvl1pPr>
          </a:lstStyle>
          <a:p>
            <a:fld id="{0D721F48-A6A6-4C52-B94D-420AADA25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729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76275" y="1511300"/>
            <a:ext cx="5535613" cy="31146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Reference:</a:t>
            </a:r>
          </a:p>
          <a:p>
            <a:pPr marL="241516" indent="-241516">
              <a:buFont typeface="+mj-lt"/>
              <a:buAutoNum type="arabicPeriod"/>
            </a:pPr>
            <a:r>
              <a:rPr lang="en-US" dirty="0"/>
              <a:t>Friedman D. Surgical treatments, devices, and nonmedical management of epilepsy. Continuum (</a:t>
            </a:r>
            <a:r>
              <a:rPr lang="en-US" dirty="0" err="1"/>
              <a:t>Minneap</a:t>
            </a:r>
            <a:r>
              <a:rPr lang="en-US" dirty="0"/>
              <a:t> Minn) 2025; 31 (1): 165‒186.</a:t>
            </a: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21F48-A6A6-4C52-B94D-420AADA25D4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8245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73741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103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327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571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083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993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930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497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268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422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9281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2387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3939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785632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2445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5517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6779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544046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490413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141671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308923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890060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107740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594527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816383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96069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1701539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181410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19798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74133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24597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65151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2421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2493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968803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8105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51812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  <p:sldLayoutId id="2147483743" r:id="rId23"/>
    <p:sldLayoutId id="2147483744" r:id="rId24"/>
    <p:sldLayoutId id="2147483745" r:id="rId25"/>
    <p:sldLayoutId id="2147483746" r:id="rId26"/>
    <p:sldLayoutId id="2147483747" r:id="rId27"/>
    <p:sldLayoutId id="2147483748" r:id="rId28"/>
    <p:sldLayoutId id="2147483749" r:id="rId29"/>
    <p:sldLayoutId id="2147483750" r:id="rId30"/>
    <p:sldLayoutId id="2147483751" r:id="rId31"/>
    <p:sldLayoutId id="2147483752" r:id="rId32"/>
    <p:sldLayoutId id="2147483753" r:id="rId33"/>
    <p:sldLayoutId id="2147483754" r:id="rId34"/>
    <p:sldLayoutId id="2147483755" r:id="rId35"/>
    <p:sldLayoutId id="214748375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CCD765C6-E183-9B28-5A07-884F2E3DEDE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400" b="1" dirty="0"/>
              <a:t>Selection of candidates/ </a:t>
            </a:r>
            <a:r>
              <a:rPr lang="en-US" sz="1400" b="1" dirty="0" err="1"/>
              <a:t>favourable</a:t>
            </a:r>
            <a:r>
              <a:rPr lang="en-US" sz="1400" b="1" dirty="0"/>
              <a:t> prognostic factors:</a:t>
            </a:r>
          </a:p>
          <a:p>
            <a:r>
              <a:rPr lang="en-US" sz="1400" dirty="0"/>
              <a:t>Temporal lobe lesion/mesial temporal sclerosis</a:t>
            </a:r>
          </a:p>
          <a:p>
            <a:r>
              <a:rPr lang="en-US" sz="1400" dirty="0"/>
              <a:t>Unilateral temporal IEDs</a:t>
            </a:r>
          </a:p>
          <a:p>
            <a:r>
              <a:rPr lang="en-US" sz="1400" dirty="0"/>
              <a:t>IQ ≥70</a:t>
            </a:r>
          </a:p>
          <a:p>
            <a:r>
              <a:rPr lang="en-US" sz="1400" dirty="0"/>
              <a:t>Concordant EEG/MRI/semiology</a:t>
            </a:r>
          </a:p>
          <a:p>
            <a:r>
              <a:rPr lang="en-US" sz="1400" dirty="0"/>
              <a:t>Low-voltage fast pattern on IEEG</a:t>
            </a:r>
            <a:endParaRPr lang="en-GB" sz="1400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8FDE8EC-1E53-1D68-C473-5A6D997E08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Epilepsy – Treatment principles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0324A17-0FBF-4C53-D372-9858EB44FE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Surgical resection: factors to consider</a:t>
            </a:r>
            <a:endParaRPr lang="en-GB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A1DD3888-487B-B00B-DFFB-C5A5A1D6439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ASM=antiseizure medication; CSF=cerebrospinal fluid; EEG=electroencephalography; IED=interictal epileptiform discharge; </a:t>
            </a:r>
            <a:r>
              <a:rPr lang="en-US" dirty="0" err="1"/>
              <a:t>iEEG</a:t>
            </a:r>
            <a:r>
              <a:rPr lang="en-US" dirty="0"/>
              <a:t>=intracranial electroencephalography; </a:t>
            </a:r>
            <a:br>
              <a:rPr lang="en-US" dirty="0"/>
            </a:br>
            <a:r>
              <a:rPr lang="en-US" dirty="0"/>
              <a:t>IQ=intelligence quotient; MRI=magnetic resonance imaging; RRR=relative risk reduction; SUDEP=sudden unexplained death in epilepsy</a:t>
            </a:r>
          </a:p>
          <a:p>
            <a:endParaRPr lang="en-US" dirty="0"/>
          </a:p>
          <a:p>
            <a:r>
              <a:rPr lang="en-US" dirty="0"/>
              <a:t>Friedman. Continuum (</a:t>
            </a:r>
            <a:r>
              <a:rPr lang="en-US" dirty="0" err="1"/>
              <a:t>Minneap</a:t>
            </a:r>
            <a:r>
              <a:rPr lang="en-US" dirty="0"/>
              <a:t> Minn) 2025;31(1):165‒186</a:t>
            </a:r>
            <a:endParaRPr lang="en-GB" dirty="0"/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82048FCD-061C-6BF8-70C7-CBAE7A9A88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6705749"/>
              </p:ext>
            </p:extLst>
          </p:nvPr>
        </p:nvGraphicFramePr>
        <p:xfrm>
          <a:off x="539749" y="1518732"/>
          <a:ext cx="8121930" cy="4363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7727">
                  <a:extLst>
                    <a:ext uri="{9D8B030D-6E8A-4147-A177-3AD203B41FA5}">
                      <a16:colId xmlns:a16="http://schemas.microsoft.com/office/drawing/2014/main" val="618752905"/>
                    </a:ext>
                  </a:extLst>
                </a:gridCol>
                <a:gridCol w="6654203">
                  <a:extLst>
                    <a:ext uri="{9D8B030D-6E8A-4147-A177-3AD203B41FA5}">
                      <a16:colId xmlns:a16="http://schemas.microsoft.com/office/drawing/2014/main" val="1114502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Surgical resection</a:t>
                      </a:r>
                      <a:endParaRPr lang="en-GB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6499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Technique</a:t>
                      </a:r>
                      <a:endParaRPr lang="en-GB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Open surgery – disrupts the site of seizure onset or prevents seizure spread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May involve removal of up to 15% of cortical volume, e.g., temporal lobectomy </a:t>
                      </a:r>
                      <a:endParaRPr lang="en-GB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7635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Benefits</a:t>
                      </a:r>
                      <a:endParaRPr lang="en-GB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≥1 year seizure freedom in 64% of </a:t>
                      </a:r>
                      <a:r>
                        <a:rPr lang="en-US" sz="1400" dirty="0">
                          <a:solidFill>
                            <a:srgbClr val="3F1A01"/>
                          </a:solidFill>
                        </a:rPr>
                        <a:t>appropriately-selected </a:t>
                      </a:r>
                      <a:r>
                        <a:rPr lang="en-US" sz="1400" dirty="0"/>
                        <a:t>patients undergoing </a:t>
                      </a:r>
                      <a:r>
                        <a:rPr lang="en-US" sz="1400" dirty="0">
                          <a:solidFill>
                            <a:srgbClr val="3F1A01"/>
                          </a:solidFill>
                        </a:rPr>
                        <a:t>temporal lobe </a:t>
                      </a:r>
                      <a:r>
                        <a:rPr lang="en-US" sz="1400" dirty="0"/>
                        <a:t>resection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RRR of 10 vs medical therapy </a:t>
                      </a:r>
                      <a:r>
                        <a:rPr lang="en-US" sz="1400" dirty="0">
                          <a:solidFill>
                            <a:srgbClr val="3F1A01"/>
                          </a:solidFill>
                        </a:rPr>
                        <a:t>in appropriate candidates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May improve quality of life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Lowers overall mortality and SUDEP</a:t>
                      </a:r>
                      <a:endParaRPr lang="en-GB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8625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Drawbacks</a:t>
                      </a:r>
                      <a:endParaRPr lang="en-GB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Many patients cannot discontinue ASMs following surgery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Durability of postoperative seizure freedom is variable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109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Risks </a:t>
                      </a:r>
                      <a:endParaRPr lang="en-GB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Minor neurological complications (approximately 10‒15% of patients): quadrantanopia, cranial neuropathies, transient language and motor dysfunction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Self-resolving/treatable complications (5% of patients): CSF leak, aseptic meningitis, intracranial </a:t>
                      </a:r>
                      <a:r>
                        <a:rPr lang="en-US" sz="1400" dirty="0" err="1"/>
                        <a:t>haematoma</a:t>
                      </a:r>
                      <a:endParaRPr lang="en-US" sz="140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Permanent neurological deficits (5% of patients): hemianopia, weakness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Deterioration in cognitive function (temporal lobectomy)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Mortality: &lt;0.6%</a:t>
                      </a:r>
                      <a:endParaRPr lang="en-GB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14719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6152646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572d37f1d1890eca8921f584ba6a1550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25428eb0ff07b0eb7f7406fd97dbefea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B9932623-8D9D-46C2-A331-8EF4D0E4A2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C3B7EC8-E46A-4FD9-B411-E54A9E87255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8314958-7C4D-4ED9-85EF-B13B9DA035F0}">
  <ds:schemaRefs>
    <ds:schemaRef ds:uri="http://purl.org/dc/elements/1.1/"/>
    <ds:schemaRef ds:uri="http://purl.org/dc/terms/"/>
    <ds:schemaRef ds:uri="http://www.w3.org/XML/1998/namespace"/>
    <ds:schemaRef ds:uri="http://schemas.microsoft.com/office/2006/metadata/properties"/>
    <ds:schemaRef ds:uri="http://schemas.microsoft.com/office/2006/documentManagement/types"/>
    <ds:schemaRef ds:uri="http://purl.org/dc/dcmitype/"/>
    <ds:schemaRef ds:uri="28627d7c-4416-4bc1-86cf-ca6c3a42a8f2"/>
    <ds:schemaRef ds:uri="http://schemas.microsoft.com/office/infopath/2007/PartnerControls"/>
    <ds:schemaRef ds:uri="http://schemas.openxmlformats.org/package/2006/metadata/core-properties"/>
    <ds:schemaRef ds:uri="08562aa6-c0ad-4fb9-8a82-15409d3a28b4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1186</TotalTime>
  <Words>280</Words>
  <Application>Microsoft Office PowerPoint</Application>
  <PresentationFormat>Widescreen</PresentationFormat>
  <Paragraphs>32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Surgical resection: factors to consider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Neuro Slide</dc:creator>
  <cp:lastModifiedBy>Terese Vibe Boye</cp:lastModifiedBy>
  <cp:revision>481</cp:revision>
  <cp:lastPrinted>2025-09-24T10:46:14Z</cp:lastPrinted>
  <dcterms:created xsi:type="dcterms:W3CDTF">2022-12-01T09:25:49Z</dcterms:created>
  <dcterms:modified xsi:type="dcterms:W3CDTF">2025-11-26T12:07:40Z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