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603" r:id="rId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24820D5-9B42-F466-E48D-B13E082C2C3D}" name="Jacqueline French" initials="JF" userId="9e75037f54db1480" providerId="Windows Liv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 autoAdjust="0"/>
    <p:restoredTop sz="80776" autoAdjust="0"/>
  </p:normalViewPr>
  <p:slideViewPr>
    <p:cSldViewPr snapToGrid="0">
      <p:cViewPr varScale="1">
        <p:scale>
          <a:sx n="81" d="100"/>
          <a:sy n="81" d="100"/>
        </p:scale>
        <p:origin x="1512" y="300"/>
      </p:cViewPr>
      <p:guideLst/>
    </p:cSldViewPr>
  </p:slideViewPr>
  <p:outlineViewPr>
    <p:cViewPr>
      <p:scale>
        <a:sx n="33" d="100"/>
        <a:sy n="33" d="100"/>
      </p:scale>
      <p:origin x="0" y="-79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5256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CA335-1994-1C84-8B71-E964FFA05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5D6257-B737-942B-47B8-9A54372486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76275" y="1511300"/>
            <a:ext cx="5535613" cy="31146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C41884-BDC5-1016-973F-562F6FD14F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pPr marL="241516" indent="-241516" defTabSz="966064">
              <a:spcBef>
                <a:spcPts val="380"/>
              </a:spcBef>
              <a:buFont typeface="+mj-lt"/>
              <a:buAutoNum type="arabicPeriod"/>
              <a:defRPr/>
            </a:pPr>
            <a:r>
              <a:rPr lang="en-US" sz="1100" dirty="0"/>
              <a:t>Dwivedi R, Ramanujam B, Chandra PS, et al. Surgery for drug-resistant epilepsy in children. N Engl J Med 2017; 377 (17): 1639‒1647.</a:t>
            </a:r>
          </a:p>
          <a:p>
            <a:pPr marL="241516" indent="-241516" defTabSz="966064">
              <a:spcBef>
                <a:spcPts val="380"/>
              </a:spcBef>
              <a:buFont typeface="+mj-lt"/>
              <a:buAutoNum type="arabicPeriod"/>
              <a:defRPr/>
            </a:pPr>
            <a:r>
              <a:rPr lang="en-US" sz="1100" dirty="0"/>
              <a:t>Eriksson MH, Prentice F, Piper RJ, et al. Long-term neuropsychological trajectories in children with epilepsy: does surgery halt decline? Brain 2024; 147 (8): 2791‒2802.</a:t>
            </a:r>
          </a:p>
          <a:p>
            <a:pPr marL="241516" indent="-241516" defTabSz="966064">
              <a:spcBef>
                <a:spcPts val="380"/>
              </a:spcBef>
              <a:buFont typeface="+mj-lt"/>
              <a:buAutoNum type="arabicPeriod"/>
              <a:defRPr/>
            </a:pPr>
            <a:r>
              <a:rPr lang="en-US" sz="1100" dirty="0"/>
              <a:t>Pelliccia V, </a:t>
            </a:r>
            <a:r>
              <a:rPr lang="en-US" sz="1100" dirty="0" err="1"/>
              <a:t>Deleo</a:t>
            </a:r>
            <a:r>
              <a:rPr lang="en-US" sz="1100" dirty="0"/>
              <a:t> F, Gozzo F, et al. Early epilepsy surgery for non drug-resistant patients. Epilepsy </a:t>
            </a:r>
            <a:r>
              <a:rPr lang="en-US" sz="1100" dirty="0" err="1"/>
              <a:t>Behav</a:t>
            </a:r>
            <a:r>
              <a:rPr lang="en-US" sz="1100" dirty="0"/>
              <a:t> Rep 2022; 19: 100542.</a:t>
            </a:r>
            <a:endParaRPr lang="en-GB" sz="1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95734-22D4-1298-52A9-50E942F03D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29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2A021-06D1-725D-9636-85E001B66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790EC7-B328-C77E-20F7-B6F3D5047A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Treatment principles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896714-139F-7D60-94BA-788C0C26C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Surgical resection: study outcomes</a:t>
            </a:r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8B33D61-6A04-D9B5-4CFB-7771C23A03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1112502" cy="619200"/>
          </a:xfrm>
        </p:spPr>
        <p:txBody>
          <a:bodyPr/>
          <a:lstStyle/>
          <a:p>
            <a:r>
              <a:rPr lang="en-US" dirty="0"/>
              <a:t>*</a:t>
            </a:r>
            <a:r>
              <a:rPr lang="en-GB" dirty="0"/>
              <a:t>The following surgical procedures were carried out: temporal lobe resections (n=14), resection of lesion in a lobe other than temporal (n=12), </a:t>
            </a:r>
            <a:r>
              <a:rPr lang="en-GB" dirty="0" err="1"/>
              <a:t>hemispherotomy</a:t>
            </a:r>
            <a:r>
              <a:rPr lang="en-GB" dirty="0"/>
              <a:t> (n=15), corpus callosotomy (n=10), and disconnection or resection of hypothalamic hamartoma (n=6)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/>
              <a:t>QoL=quality of life; SAE=serious adverse event</a:t>
            </a:r>
          </a:p>
          <a:p>
            <a:endParaRPr lang="en-US" sz="700" dirty="0"/>
          </a:p>
          <a:p>
            <a:r>
              <a:rPr lang="en-US" dirty="0"/>
              <a:t>1. Dwivedi et al. N Engl J Med 2017;377(17):1639‒1647; 2. Eriksson et al. Brain 2024;147(8):2791‒2802; 3. Pelliccia et al. Epilepsy </a:t>
            </a:r>
            <a:r>
              <a:rPr lang="en-US" dirty="0" err="1"/>
              <a:t>Behav</a:t>
            </a:r>
            <a:r>
              <a:rPr lang="en-US" dirty="0"/>
              <a:t> Rep 2022;19:100542.</a:t>
            </a:r>
            <a:endParaRPr lang="en-GB" dirty="0">
              <a:highlight>
                <a:srgbClr val="FFFF00"/>
              </a:highlight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4D8F9AF-8741-3428-E50C-CE418DC54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882529"/>
              </p:ext>
            </p:extLst>
          </p:nvPr>
        </p:nvGraphicFramePr>
        <p:xfrm>
          <a:off x="539747" y="1232983"/>
          <a:ext cx="11112504" cy="4363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3753">
                  <a:extLst>
                    <a:ext uri="{9D8B030D-6E8A-4147-A177-3AD203B41FA5}">
                      <a16:colId xmlns:a16="http://schemas.microsoft.com/office/drawing/2014/main" val="61875290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1895052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11450204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562174110"/>
                    </a:ext>
                  </a:extLst>
                </a:gridCol>
                <a:gridCol w="3409950">
                  <a:extLst>
                    <a:ext uri="{9D8B030D-6E8A-4147-A177-3AD203B41FA5}">
                      <a16:colId xmlns:a16="http://schemas.microsoft.com/office/drawing/2014/main" val="18746468"/>
                    </a:ext>
                  </a:extLst>
                </a:gridCol>
                <a:gridCol w="2717801">
                  <a:extLst>
                    <a:ext uri="{9D8B030D-6E8A-4147-A177-3AD203B41FA5}">
                      <a16:colId xmlns:a16="http://schemas.microsoft.com/office/drawing/2014/main" val="875613774"/>
                    </a:ext>
                  </a:extLst>
                </a:gridCol>
              </a:tblGrid>
              <a:tr h="264566">
                <a:tc>
                  <a:txBody>
                    <a:bodyPr/>
                    <a:lstStyle/>
                    <a:p>
                      <a:r>
                        <a:rPr lang="en-GB" sz="1100" dirty="0"/>
                        <a:t>Citation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Study design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Participants</a:t>
                      </a:r>
                      <a:endParaRPr lang="en-GB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Intervention(s)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Outcome(s)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Authors’ conclusions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499903"/>
                  </a:ext>
                </a:extLst>
              </a:tr>
              <a:tr h="1322829">
                <a:tc>
                  <a:txBody>
                    <a:bodyPr/>
                    <a:lstStyle/>
                    <a:p>
                      <a:r>
                        <a:rPr lang="en-US" sz="1100" dirty="0"/>
                        <a:t>Dwivedi et al. 2017</a:t>
                      </a:r>
                      <a:r>
                        <a:rPr lang="en-US" sz="1100" baseline="30000" dirty="0"/>
                        <a:t>1</a:t>
                      </a:r>
                      <a:endParaRPr lang="en-GB" sz="1100" baseline="30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Randomised, controlled, single-centre trial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100" dirty="0"/>
                        <a:t>Children and adolescents aged ≤17 years with drug-resistant epilepsy (N=116)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Surgery* plus appropriate medical therapy (n=57)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Medical therapy alone (n=59)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Percentage of patients with 12-month freedom from seizures: 77% with surgery vs 7% with medical therapy (absolute difference: 70.4%; 95% CI: 57.8, 83.1; p&lt;0.001)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SAEs were reported in 33% of patients in the surgery group versus 0% in the medical therapy group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Surgery was associated with a significant improvement in freedom </a:t>
                      </a:r>
                      <a:br>
                        <a:rPr lang="en-GB" sz="1100" dirty="0"/>
                      </a:br>
                      <a:r>
                        <a:rPr lang="en-GB" sz="1100" dirty="0"/>
                        <a:t>from seizures, and significantly </a:t>
                      </a:r>
                      <a:br>
                        <a:rPr lang="en-GB" sz="1100" dirty="0"/>
                      </a:br>
                      <a:r>
                        <a:rPr lang="en-GB" sz="1100" dirty="0"/>
                        <a:t>improved behaviour and QoL scores. Anticipated neurological deficits related to brain resection were observed in some patients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635090"/>
                  </a:ext>
                </a:extLst>
              </a:tr>
              <a:tr h="1499206">
                <a:tc>
                  <a:txBody>
                    <a:bodyPr/>
                    <a:lstStyle/>
                    <a:p>
                      <a:r>
                        <a:rPr lang="en-US" sz="1100" dirty="0"/>
                        <a:t>Eriksson et al. 2024</a:t>
                      </a:r>
                      <a:r>
                        <a:rPr lang="en-US" sz="1100" baseline="30000" dirty="0"/>
                        <a:t>2</a:t>
                      </a:r>
                      <a:endParaRPr lang="en-GB" sz="1100" baseline="30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Retrospective, single-arm, single-centre cohort study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Children with drug-resistant focal epilepsy (N=500)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Surgical resection or disconnection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66% of patients were free from seizures at 1 year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No significant changes in neuropsychological domains when comparing post- vs pre-operative assessments in the overall study population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However, significant improvement in neuropsychological domains was seen postoperatively in those children with postoperative freedom from seizures (p&lt;0.001)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By providing seizure freedom, epilepsy surgery may halt or reverse the downward trajectory in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dirty="0"/>
                        <a:t>neuropsychological functioning displayed by children with drug-resistant epilepsy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726813"/>
                  </a:ext>
                </a:extLst>
              </a:tr>
              <a:tr h="1276544">
                <a:tc>
                  <a:txBody>
                    <a:bodyPr/>
                    <a:lstStyle/>
                    <a:p>
                      <a:r>
                        <a:rPr lang="en-US" sz="1100" dirty="0"/>
                        <a:t>Pelliccia et al. 2022</a:t>
                      </a:r>
                      <a:r>
                        <a:rPr lang="en-US" sz="1100" baseline="30000" dirty="0"/>
                        <a:t>3</a:t>
                      </a:r>
                      <a:endParaRPr lang="en-GB" sz="1100" baseline="30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100" dirty="0"/>
                        <a:t>Retrospective, single-arm, single-centre cohort study</a:t>
                      </a:r>
                      <a:endParaRPr lang="en-US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/>
                        <a:t>Individuals with focal epilepsy who initially responded to drug treatment and subsequently exhibited or did not exhibit drug resistance (N=250)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/>
                        <a:t>Surgical resection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/>
                        <a:t>In the non-drug-resistant group (n=74), 71 (95.9%) were Engel class </a:t>
                      </a:r>
                      <a:r>
                        <a:rPr lang="en-US" sz="1100" dirty="0" err="1"/>
                        <a:t>Ia</a:t>
                      </a:r>
                      <a:r>
                        <a:rPr lang="en-US" sz="1100" dirty="0"/>
                        <a:t> post-operatively, and the remaining three (4.1%) were Engel class </a:t>
                      </a:r>
                      <a:r>
                        <a:rPr lang="en-US" sz="1100" dirty="0" err="1"/>
                        <a:t>Ic</a:t>
                      </a:r>
                      <a:r>
                        <a:rPr lang="en-US" sz="1100" dirty="0"/>
                        <a:t>. Percentages of drug-resistant patients (n=176) who were Engel class </a:t>
                      </a:r>
                      <a:r>
                        <a:rPr lang="en-US" sz="1100" dirty="0" err="1"/>
                        <a:t>Ia</a:t>
                      </a:r>
                      <a:r>
                        <a:rPr lang="en-US" sz="1100" dirty="0"/>
                        <a:t>, </a:t>
                      </a:r>
                      <a:r>
                        <a:rPr lang="en-US" sz="1100" dirty="0" err="1"/>
                        <a:t>Ib</a:t>
                      </a:r>
                      <a:r>
                        <a:rPr lang="en-US" sz="1100" dirty="0"/>
                        <a:t>, </a:t>
                      </a:r>
                      <a:r>
                        <a:rPr lang="en-US" sz="1100" dirty="0" err="1"/>
                        <a:t>Ic</a:t>
                      </a:r>
                      <a:r>
                        <a:rPr lang="en-US" sz="1100" dirty="0"/>
                        <a:t>, and II-IV postoperatively were 63.1%, 2.3%,14.2% and 19.3%; between-group difference p&lt;0.001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Epilepsy surgery is a successful treatment, especially for non-drug-resistant patients with focal epilepsy with structural aetiology</a:t>
                      </a:r>
                      <a:endParaRPr lang="en-U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093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697511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9932623-8D9D-46C2-A331-8EF4D0E4A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585</Words>
  <Application>Microsoft Office PowerPoint</Application>
  <PresentationFormat>Widescreen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Surgical resection: study outcomes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482</cp:revision>
  <cp:lastPrinted>2025-09-24T10:46:14Z</cp:lastPrinted>
  <dcterms:created xsi:type="dcterms:W3CDTF">2022-12-01T09:25:49Z</dcterms:created>
  <dcterms:modified xsi:type="dcterms:W3CDTF">2025-11-26T12:07:45Z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