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6"/>
  </p:notesMasterIdLst>
  <p:sldIdLst>
    <p:sldId id="3589" r:id="rId5"/>
  </p:sldIdLst>
  <p:sldSz cx="12192000" cy="6858000"/>
  <p:notesSz cx="6888163" cy="10018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A82CB39-BC0E-B291-2729-B0EE88F28A76}" name="Sam Kew" initials="SK" userId="Sam Kew" providerId="None"/>
  <p188:author id="{F286F46B-D11B-7411-908D-9B4A368D0C37}" name="Chris Edge" initials="CE" userId="S::Chris.Edge@primeglobalpeople.com::9878e1fe-fc43-4c11-846c-29f97c46eb4b" providerId="AD"/>
  <p188:author id="{78380487-2750-9659-F6F1-CF026D1D3C5C}" name="Birbeck, Gretchen L" initials="BGL" userId="S::Gretchen_Birbeck@URMC.Rochester.edu::76abfab7-234d-4b25-a4e9-b96805dd1e3e" providerId="AD"/>
  <p188:author id="{62E723AE-9468-6AF4-9FB1-9993C575DEE3}" name="Rachel Jagger" initials="RJ" userId="Rachel Jagger" providerId="None"/>
  <p188:author id="{548E33BE-41FD-592C-5C8D-31BD765ADCA9}" name="Cambridge" initials="CB" userId="Cambridge" providerId="None"/>
  <p188:author id="{824820D5-9B42-F466-E48D-B13E082C2C3D}" name="Jacqueline French" initials="JF" userId="9e75037f54db1480" providerId="Windows Live"/>
  <p188:author id="{FFE47EE6-A2F0-13A5-8EE8-3661DB1849A6}" name="Medical Writer" initials="MP" userId="Medical Writ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1A01"/>
    <a:srgbClr val="D9D1CC"/>
    <a:srgbClr val="E5EB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78" autoAdjust="0"/>
    <p:restoredTop sz="80776" autoAdjust="0"/>
  </p:normalViewPr>
  <p:slideViewPr>
    <p:cSldViewPr snapToGrid="0">
      <p:cViewPr varScale="1">
        <p:scale>
          <a:sx n="81" d="100"/>
          <a:sy n="81" d="100"/>
        </p:scale>
        <p:origin x="1512" y="300"/>
      </p:cViewPr>
      <p:guideLst/>
    </p:cSldViewPr>
  </p:slideViewPr>
  <p:outlineViewPr>
    <p:cViewPr>
      <p:scale>
        <a:sx n="33" d="100"/>
        <a:sy n="33" d="100"/>
      </p:scale>
      <p:origin x="0" y="-79704"/>
    </p:cViewPr>
  </p:outlineViewPr>
  <p:notesTextViewPr>
    <p:cViewPr>
      <p:scale>
        <a:sx n="100" d="100"/>
        <a:sy n="100" d="100"/>
      </p:scale>
      <p:origin x="0" y="0"/>
    </p:cViewPr>
  </p:notesTextViewPr>
  <p:sorterViewPr>
    <p:cViewPr>
      <p:scale>
        <a:sx n="140" d="100"/>
        <a:sy n="140" d="100"/>
      </p:scale>
      <p:origin x="0" y="0"/>
    </p:cViewPr>
  </p:sorterViewPr>
  <p:notesViewPr>
    <p:cSldViewPr snapToGrid="0">
      <p:cViewPr varScale="1">
        <p:scale>
          <a:sx n="110" d="100"/>
          <a:sy n="110" d="100"/>
        </p:scale>
        <p:origin x="5256" y="12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676"/>
          </a:xfrm>
          <a:prstGeom prst="rect">
            <a:avLst/>
          </a:prstGeom>
        </p:spPr>
        <p:txBody>
          <a:bodyPr vert="horz" lIns="96606" tIns="48303" rIns="96606" bIns="48303" rtlCol="0"/>
          <a:lstStyle>
            <a:lvl1pPr algn="l">
              <a:defRPr sz="1300"/>
            </a:lvl1pPr>
          </a:lstStyle>
          <a:p>
            <a:endParaRPr lang="en-US"/>
          </a:p>
        </p:txBody>
      </p:sp>
      <p:sp>
        <p:nvSpPr>
          <p:cNvPr id="3" name="Date Placeholder 2"/>
          <p:cNvSpPr>
            <a:spLocks noGrp="1"/>
          </p:cNvSpPr>
          <p:nvPr>
            <p:ph type="dt" idx="1"/>
          </p:nvPr>
        </p:nvSpPr>
        <p:spPr>
          <a:xfrm>
            <a:off x="3901698" y="0"/>
            <a:ext cx="2984871" cy="502676"/>
          </a:xfrm>
          <a:prstGeom prst="rect">
            <a:avLst/>
          </a:prstGeom>
        </p:spPr>
        <p:txBody>
          <a:bodyPr vert="horz" lIns="96606" tIns="48303" rIns="96606" bIns="48303" rtlCol="0"/>
          <a:lstStyle>
            <a:lvl1pPr algn="r">
              <a:defRPr sz="1300"/>
            </a:lvl1pPr>
          </a:lstStyle>
          <a:p>
            <a:fld id="{2193A0FB-6C74-48BA-B76F-76E3220A53F2}" type="datetimeFigureOut">
              <a:rPr lang="en-US" smtClean="0"/>
              <a:t>11/26/2025</a:t>
            </a:fld>
            <a:endParaRPr lang="en-US"/>
          </a:p>
        </p:txBody>
      </p:sp>
      <p:sp>
        <p:nvSpPr>
          <p:cNvPr id="4" name="Slide Image Placeholder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06" tIns="48303" rIns="96606" bIns="48303" rtlCol="0" anchor="ctr"/>
          <a:lstStyle/>
          <a:p>
            <a:endParaRPr lang="en-US"/>
          </a:p>
        </p:txBody>
      </p:sp>
      <p:sp>
        <p:nvSpPr>
          <p:cNvPr id="5" name="Notes Placeholder 4"/>
          <p:cNvSpPr>
            <a:spLocks noGrp="1"/>
          </p:cNvSpPr>
          <p:nvPr>
            <p:ph type="body" sz="quarter" idx="3"/>
          </p:nvPr>
        </p:nvSpPr>
        <p:spPr>
          <a:xfrm>
            <a:off x="688817" y="4821506"/>
            <a:ext cx="5510530" cy="3944868"/>
          </a:xfrm>
          <a:prstGeom prst="rect">
            <a:avLst/>
          </a:prstGeom>
        </p:spPr>
        <p:txBody>
          <a:bodyPr vert="horz" lIns="96606" tIns="48303" rIns="96606" bIns="4830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16039"/>
            <a:ext cx="2984871" cy="502674"/>
          </a:xfrm>
          <a:prstGeom prst="rect">
            <a:avLst/>
          </a:prstGeom>
        </p:spPr>
        <p:txBody>
          <a:bodyPr vert="horz" lIns="96606" tIns="48303" rIns="96606" bIns="48303" rtlCol="0" anchor="b"/>
          <a:lstStyle>
            <a:lvl1pPr algn="l">
              <a:defRPr sz="1300"/>
            </a:lvl1pPr>
          </a:lstStyle>
          <a:p>
            <a:endParaRPr lang="en-US"/>
          </a:p>
        </p:txBody>
      </p:sp>
      <p:sp>
        <p:nvSpPr>
          <p:cNvPr id="7" name="Slide Number Placeholder 6"/>
          <p:cNvSpPr>
            <a:spLocks noGrp="1"/>
          </p:cNvSpPr>
          <p:nvPr>
            <p:ph type="sldNum" sz="quarter" idx="5"/>
          </p:nvPr>
        </p:nvSpPr>
        <p:spPr>
          <a:xfrm>
            <a:off x="3901698" y="9516039"/>
            <a:ext cx="2984871" cy="502674"/>
          </a:xfrm>
          <a:prstGeom prst="rect">
            <a:avLst/>
          </a:prstGeom>
        </p:spPr>
        <p:txBody>
          <a:bodyPr vert="horz" lIns="96606" tIns="48303" rIns="96606" bIns="48303" rtlCol="0" anchor="b"/>
          <a:lstStyle>
            <a:lvl1pPr algn="r">
              <a:defRPr sz="1300"/>
            </a:lvl1pPr>
          </a:lstStyle>
          <a:p>
            <a:fld id="{0D721F48-A6A6-4C52-B94D-420AADA25D47}" type="slidenum">
              <a:rPr lang="en-US" smtClean="0"/>
              <a:t>‹#›</a:t>
            </a:fld>
            <a:endParaRPr lang="en-US"/>
          </a:p>
        </p:txBody>
      </p:sp>
    </p:spTree>
    <p:extLst>
      <p:ext uri="{BB962C8B-B14F-4D97-AF65-F5344CB8AC3E}">
        <p14:creationId xmlns:p14="http://schemas.microsoft.com/office/powerpoint/2010/main" val="1475729441"/>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6275" y="1485900"/>
            <a:ext cx="5535613" cy="3114675"/>
          </a:xfrm>
        </p:spPr>
      </p:sp>
      <p:sp>
        <p:nvSpPr>
          <p:cNvPr id="3" name="Notes Placeholder 2"/>
          <p:cNvSpPr>
            <a:spLocks noGrp="1"/>
          </p:cNvSpPr>
          <p:nvPr>
            <p:ph type="body" idx="1"/>
          </p:nvPr>
        </p:nvSpPr>
        <p:spPr/>
        <p:txBody>
          <a:bodyPr/>
          <a:lstStyle/>
          <a:p>
            <a:r>
              <a:rPr lang="en-US" dirty="0"/>
              <a:t>It is suggested that laser interstitial thermal therapy may be a preferred option in patients with mesial temporal lobe epilepsy with hippocampal sclerosis, and also for treatment of epilepsies arising from structures deep within the brain that are difficult to reach safely with open surgery.</a:t>
            </a:r>
            <a:r>
              <a:rPr lang="en-US" baseline="30000" dirty="0"/>
              <a:t>1</a:t>
            </a:r>
          </a:p>
          <a:p>
            <a:endParaRPr lang="en-US" dirty="0"/>
          </a:p>
          <a:p>
            <a:r>
              <a:rPr lang="en-US" dirty="0"/>
              <a:t>Reference:</a:t>
            </a:r>
          </a:p>
          <a:p>
            <a:pPr marL="241516" indent="-241516">
              <a:buFont typeface="+mj-lt"/>
              <a:buAutoNum type="arabicPeriod"/>
            </a:pPr>
            <a:r>
              <a:rPr lang="en-US" dirty="0"/>
              <a:t>Friedman D. Surgical treatments, devices, and nonmedical management of epilepsy. Continuum (</a:t>
            </a:r>
            <a:r>
              <a:rPr lang="en-US" dirty="0" err="1"/>
              <a:t>Minneap</a:t>
            </a:r>
            <a:r>
              <a:rPr lang="en-US" dirty="0"/>
              <a:t> Minn) 2025; 31 (1): 165‒186.</a:t>
            </a:r>
            <a:endParaRPr lang="en-GB" dirty="0"/>
          </a:p>
          <a:p>
            <a:endParaRPr lang="en-GB" dirty="0"/>
          </a:p>
        </p:txBody>
      </p:sp>
      <p:sp>
        <p:nvSpPr>
          <p:cNvPr id="4" name="Slide Number Placeholder 3"/>
          <p:cNvSpPr>
            <a:spLocks noGrp="1"/>
          </p:cNvSpPr>
          <p:nvPr>
            <p:ph type="sldNum" sz="quarter" idx="5"/>
          </p:nvPr>
        </p:nvSpPr>
        <p:spPr/>
        <p:txBody>
          <a:bodyPr/>
          <a:lstStyle/>
          <a:p>
            <a:fld id="{0D721F48-A6A6-4C52-B94D-420AADA25D47}" type="slidenum">
              <a:rPr lang="en-US" smtClean="0"/>
              <a:t>1</a:t>
            </a:fld>
            <a:endParaRPr lang="en-US"/>
          </a:p>
        </p:txBody>
      </p:sp>
    </p:spTree>
    <p:extLst>
      <p:ext uri="{BB962C8B-B14F-4D97-AF65-F5344CB8AC3E}">
        <p14:creationId xmlns:p14="http://schemas.microsoft.com/office/powerpoint/2010/main" val="22426360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973741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dirty="0"/>
          </a:p>
        </p:txBody>
      </p:sp>
    </p:spTree>
    <p:extLst>
      <p:ext uri="{BB962C8B-B14F-4D97-AF65-F5344CB8AC3E}">
        <p14:creationId xmlns:p14="http://schemas.microsoft.com/office/powerpoint/2010/main" val="578103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28327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66571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62083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985993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096930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218497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30268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55422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31928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9223876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343939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4785632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652445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945517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146779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2544046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4490413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141671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1308923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1890060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3107740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0594527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4816383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19960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8170153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7181410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111979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797413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2012459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1956515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902421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902493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996880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810592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95181252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 id="2147483743" r:id="rId23"/>
    <p:sldLayoutId id="2147483744" r:id="rId24"/>
    <p:sldLayoutId id="2147483745" r:id="rId25"/>
    <p:sldLayoutId id="2147483746" r:id="rId26"/>
    <p:sldLayoutId id="2147483747" r:id="rId27"/>
    <p:sldLayoutId id="2147483748" r:id="rId28"/>
    <p:sldLayoutId id="2147483749" r:id="rId29"/>
    <p:sldLayoutId id="2147483750" r:id="rId30"/>
    <p:sldLayoutId id="2147483751" r:id="rId31"/>
    <p:sldLayoutId id="2147483752" r:id="rId32"/>
    <p:sldLayoutId id="2147483753" r:id="rId33"/>
    <p:sldLayoutId id="2147483754" r:id="rId34"/>
    <p:sldLayoutId id="2147483755" r:id="rId35"/>
    <p:sldLayoutId id="2147483756" r:id="rId3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7F9FD-FDC7-7D53-9BEB-E1D9A9C72146}"/>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2C7604D-9CC4-F255-D84A-FDD60C7BDEA9}"/>
              </a:ext>
            </a:extLst>
          </p:cNvPr>
          <p:cNvSpPr>
            <a:spLocks noGrp="1"/>
          </p:cNvSpPr>
          <p:nvPr>
            <p:ph sz="half" idx="1"/>
          </p:nvPr>
        </p:nvSpPr>
        <p:spPr/>
        <p:txBody>
          <a:bodyPr/>
          <a:lstStyle/>
          <a:p>
            <a:endParaRPr lang="en-GB"/>
          </a:p>
        </p:txBody>
      </p:sp>
      <p:sp>
        <p:nvSpPr>
          <p:cNvPr id="2" name="Text Placeholder 1">
            <a:extLst>
              <a:ext uri="{FF2B5EF4-FFF2-40B4-BE49-F238E27FC236}">
                <a16:creationId xmlns:a16="http://schemas.microsoft.com/office/drawing/2014/main" id="{AE0FC9EB-2324-F057-AF89-C2B6D52C7CF5}"/>
              </a:ext>
            </a:extLst>
          </p:cNvPr>
          <p:cNvSpPr>
            <a:spLocks noGrp="1"/>
          </p:cNvSpPr>
          <p:nvPr>
            <p:ph type="body" sz="quarter" idx="17"/>
          </p:nvPr>
        </p:nvSpPr>
        <p:spPr/>
        <p:txBody>
          <a:bodyPr/>
          <a:lstStyle/>
          <a:p>
            <a:r>
              <a:rPr lang="en-GB" dirty="0"/>
              <a:t>Epilepsy – Treatment principles</a:t>
            </a:r>
          </a:p>
        </p:txBody>
      </p:sp>
      <p:sp>
        <p:nvSpPr>
          <p:cNvPr id="3" name="Title 2">
            <a:extLst>
              <a:ext uri="{FF2B5EF4-FFF2-40B4-BE49-F238E27FC236}">
                <a16:creationId xmlns:a16="http://schemas.microsoft.com/office/drawing/2014/main" id="{F8CD2665-9D7B-B48C-4EC0-E337EBEF6231}"/>
              </a:ext>
            </a:extLst>
          </p:cNvPr>
          <p:cNvSpPr>
            <a:spLocks noGrp="1"/>
          </p:cNvSpPr>
          <p:nvPr>
            <p:ph type="title"/>
          </p:nvPr>
        </p:nvSpPr>
        <p:spPr/>
        <p:txBody>
          <a:bodyPr/>
          <a:lstStyle/>
          <a:p>
            <a:r>
              <a:rPr lang="en-US" dirty="0"/>
              <a:t>Laser interstitial thermal therapy: factors to consider</a:t>
            </a:r>
            <a:endParaRPr lang="en-GB" dirty="0"/>
          </a:p>
        </p:txBody>
      </p:sp>
      <p:sp>
        <p:nvSpPr>
          <p:cNvPr id="11" name="Text Placeholder 10">
            <a:extLst>
              <a:ext uri="{FF2B5EF4-FFF2-40B4-BE49-F238E27FC236}">
                <a16:creationId xmlns:a16="http://schemas.microsoft.com/office/drawing/2014/main" id="{DD69F97E-3BB9-66F4-1B40-308448F17F40}"/>
              </a:ext>
            </a:extLst>
          </p:cNvPr>
          <p:cNvSpPr>
            <a:spLocks noGrp="1"/>
          </p:cNvSpPr>
          <p:nvPr>
            <p:ph type="body" sz="quarter" idx="18"/>
          </p:nvPr>
        </p:nvSpPr>
        <p:spPr/>
        <p:txBody>
          <a:bodyPr/>
          <a:lstStyle/>
          <a:p>
            <a:r>
              <a:rPr lang="en-US" dirty="0"/>
              <a:t>EEG=electroencephalography; IED=interictal epileptiform discharge; </a:t>
            </a:r>
            <a:r>
              <a:rPr lang="en-US" dirty="0" err="1"/>
              <a:t>iEEG</a:t>
            </a:r>
            <a:r>
              <a:rPr lang="en-US" dirty="0"/>
              <a:t>=intracranial electroencephalography; IQ=intelligence quotient; MRI=magnetic resonance imaging; </a:t>
            </a:r>
            <a:br>
              <a:rPr lang="en-US" dirty="0"/>
            </a:br>
            <a:r>
              <a:rPr lang="en-US" dirty="0"/>
              <a:t>MTS=mesial temporal sclerosis</a:t>
            </a:r>
            <a:br>
              <a:rPr lang="en-US" dirty="0"/>
            </a:br>
            <a:endParaRPr lang="en-US" dirty="0"/>
          </a:p>
          <a:p>
            <a:r>
              <a:rPr lang="en-US" dirty="0"/>
              <a:t>Friedman. Continuum (</a:t>
            </a:r>
            <a:r>
              <a:rPr lang="en-US" dirty="0" err="1"/>
              <a:t>Minneap</a:t>
            </a:r>
            <a:r>
              <a:rPr lang="en-US" dirty="0"/>
              <a:t> Minn) 2025;31(1):165‒186</a:t>
            </a:r>
            <a:endParaRPr lang="en-GB" dirty="0"/>
          </a:p>
        </p:txBody>
      </p:sp>
      <p:graphicFrame>
        <p:nvGraphicFramePr>
          <p:cNvPr id="9" name="Table 8">
            <a:extLst>
              <a:ext uri="{FF2B5EF4-FFF2-40B4-BE49-F238E27FC236}">
                <a16:creationId xmlns:a16="http://schemas.microsoft.com/office/drawing/2014/main" id="{B438C0F3-9DD3-6301-3F2D-36ED578446E0}"/>
              </a:ext>
            </a:extLst>
          </p:cNvPr>
          <p:cNvGraphicFramePr>
            <a:graphicFrameLocks noGrp="1"/>
          </p:cNvGraphicFramePr>
          <p:nvPr>
            <p:extLst>
              <p:ext uri="{D42A27DB-BD31-4B8C-83A1-F6EECF244321}">
                <p14:modId xmlns:p14="http://schemas.microsoft.com/office/powerpoint/2010/main" val="2775994287"/>
              </p:ext>
            </p:extLst>
          </p:nvPr>
        </p:nvGraphicFramePr>
        <p:xfrm>
          <a:off x="539749" y="1416785"/>
          <a:ext cx="8266112" cy="2514600"/>
        </p:xfrm>
        <a:graphic>
          <a:graphicData uri="http://schemas.openxmlformats.org/drawingml/2006/table">
            <a:tbl>
              <a:tblPr firstRow="1" bandRow="1">
                <a:tableStyleId>{5C22544A-7EE6-4342-B048-85BDC9FD1C3A}</a:tableStyleId>
              </a:tblPr>
              <a:tblGrid>
                <a:gridCol w="1730396">
                  <a:extLst>
                    <a:ext uri="{9D8B030D-6E8A-4147-A177-3AD203B41FA5}">
                      <a16:colId xmlns:a16="http://schemas.microsoft.com/office/drawing/2014/main" val="618752905"/>
                    </a:ext>
                  </a:extLst>
                </a:gridCol>
                <a:gridCol w="6535716">
                  <a:extLst>
                    <a:ext uri="{9D8B030D-6E8A-4147-A177-3AD203B41FA5}">
                      <a16:colId xmlns:a16="http://schemas.microsoft.com/office/drawing/2014/main" val="3937344824"/>
                    </a:ext>
                  </a:extLst>
                </a:gridCol>
              </a:tblGrid>
              <a:tr h="370840">
                <a:tc>
                  <a:txBody>
                    <a:bodyPr/>
                    <a:lstStyle/>
                    <a:p>
                      <a:endParaRPr lang="en-GB" sz="16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lumMod val="75000"/>
                      </a:schemeClr>
                    </a:solidFill>
                  </a:tcPr>
                </a:tc>
                <a:tc>
                  <a:txBody>
                    <a:bodyPr/>
                    <a:lstStyle/>
                    <a:p>
                      <a:r>
                        <a:rPr lang="en-US" sz="1600" dirty="0"/>
                        <a:t>Laser interstitial thermal therapy</a:t>
                      </a:r>
                      <a:endParaRPr lang="en-GB" sz="16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lumMod val="75000"/>
                      </a:schemeClr>
                    </a:solidFill>
                  </a:tcPr>
                </a:tc>
                <a:extLst>
                  <a:ext uri="{0D108BD9-81ED-4DB2-BD59-A6C34878D82A}">
                    <a16:rowId xmlns:a16="http://schemas.microsoft.com/office/drawing/2014/main" val="1196499903"/>
                  </a:ext>
                </a:extLst>
              </a:tr>
              <a:tr h="370840">
                <a:tc>
                  <a:txBody>
                    <a:bodyPr/>
                    <a:lstStyle/>
                    <a:p>
                      <a:r>
                        <a:rPr lang="en-US" sz="1600" dirty="0"/>
                        <a:t>Technique</a:t>
                      </a:r>
                      <a:endParaRPr lang="en-GB" sz="16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285750" indent="-285750">
                        <a:buFont typeface="Arial" panose="020B0604020202020204" pitchFamily="34" charset="0"/>
                        <a:buChar char="•"/>
                      </a:pPr>
                      <a:r>
                        <a:rPr lang="en-US" sz="1600" dirty="0"/>
                        <a:t>Transmission of laser energy via a </a:t>
                      </a:r>
                      <a:r>
                        <a:rPr lang="en-US" sz="1600" dirty="0" err="1"/>
                        <a:t>stereotactically</a:t>
                      </a:r>
                      <a:r>
                        <a:rPr lang="en-US" sz="1600" dirty="0"/>
                        <a:t> positioned </a:t>
                      </a:r>
                      <a:r>
                        <a:rPr lang="en-US" sz="1600" dirty="0" err="1"/>
                        <a:t>fibre</a:t>
                      </a:r>
                      <a:r>
                        <a:rPr lang="en-US" sz="1600" dirty="0"/>
                        <a:t> optic probe to coagulate brain tissue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47635090"/>
                  </a:ext>
                </a:extLst>
              </a:tr>
              <a:tr h="370840">
                <a:tc>
                  <a:txBody>
                    <a:bodyPr/>
                    <a:lstStyle/>
                    <a:p>
                      <a:r>
                        <a:rPr lang="en-US" sz="1600" dirty="0"/>
                        <a:t>Benefit</a:t>
                      </a:r>
                      <a:endParaRPr lang="en-GB" sz="1600" dirty="0"/>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285750" indent="-285750">
                        <a:buFont typeface="Arial" panose="020B0604020202020204" pitchFamily="34" charset="0"/>
                        <a:buChar char="•"/>
                      </a:pPr>
                      <a:r>
                        <a:rPr lang="en-US" sz="1600" dirty="0"/>
                        <a:t>No requirement for open craniotomy</a:t>
                      </a:r>
                      <a:endParaRPr lang="en-GB" sz="1600" dirty="0"/>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627004362"/>
                  </a:ext>
                </a:extLst>
              </a:tr>
              <a:tr h="370840">
                <a:tc>
                  <a:txBody>
                    <a:bodyPr/>
                    <a:lstStyle/>
                    <a:p>
                      <a:r>
                        <a:rPr lang="en-US" sz="1600" dirty="0"/>
                        <a:t>Risks </a:t>
                      </a:r>
                      <a:endParaRPr lang="en-GB" sz="1600" dirty="0"/>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indent="-285750">
                        <a:buFont typeface="Arial" panose="020B0604020202020204" pitchFamily="34" charset="0"/>
                        <a:buChar char="•"/>
                      </a:pPr>
                      <a:r>
                        <a:rPr lang="en-US" sz="1600" dirty="0"/>
                        <a:t>Intracranial </a:t>
                      </a:r>
                      <a:r>
                        <a:rPr lang="en-US" sz="1600" dirty="0" err="1"/>
                        <a:t>haemorrhage</a:t>
                      </a:r>
                      <a:r>
                        <a:rPr lang="en-US" sz="1600" dirty="0"/>
                        <a:t> (1.5% of patients)</a:t>
                      </a:r>
                    </a:p>
                    <a:p>
                      <a:pPr marL="285750" indent="-285750">
                        <a:buFont typeface="Arial" panose="020B0604020202020204" pitchFamily="34" charset="0"/>
                        <a:buChar char="•"/>
                      </a:pPr>
                      <a:r>
                        <a:rPr lang="en-US" sz="1600" dirty="0"/>
                        <a:t>Visual field defects (9% of patients)</a:t>
                      </a:r>
                    </a:p>
                    <a:p>
                      <a:pPr marL="285750" indent="-285750">
                        <a:buFont typeface="Arial" panose="020B0604020202020204" pitchFamily="34" charset="0"/>
                        <a:buChar char="•"/>
                      </a:pPr>
                      <a:r>
                        <a:rPr lang="en-US" sz="1600" dirty="0"/>
                        <a:t>Cranial neuropathies (3% of patients)</a:t>
                      </a:r>
                      <a:endParaRPr lang="en-GB" sz="1600" dirty="0"/>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91471981"/>
                  </a:ext>
                </a:extLst>
              </a:tr>
              <a:tr h="370840">
                <a:tc>
                  <a:txBody>
                    <a:bodyPr/>
                    <a:lstStyle/>
                    <a:p>
                      <a:r>
                        <a:rPr lang="en-US" sz="1600" dirty="0"/>
                        <a:t>Disadvantages</a:t>
                      </a:r>
                      <a:endParaRPr lang="en-GB" sz="1600" dirty="0"/>
                    </a:p>
                  </a:txBody>
                  <a:tcPr>
                    <a:lnL w="12700" cmpd="sng">
                      <a:noFill/>
                    </a:lnL>
                    <a:lnR w="12700" cmpd="sng">
                      <a:noFill/>
                    </a:lnR>
                    <a:lnT w="12700" cmpd="sng">
                      <a:noFill/>
                    </a:lnT>
                    <a:lnB w="19050" cap="flat" cmpd="sng" algn="ctr">
                      <a:solidFill>
                        <a:schemeClr val="accent5">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285750" indent="-285750">
                        <a:buFont typeface="Arial" panose="020B0604020202020204" pitchFamily="34" charset="0"/>
                        <a:buChar char="•"/>
                      </a:pPr>
                      <a:r>
                        <a:rPr lang="en-US" sz="1600" dirty="0"/>
                        <a:t>Primarily appropriate only for mesial temporal lobe epilepsy</a:t>
                      </a:r>
                      <a:endParaRPr lang="en-GB" sz="1600" dirty="0"/>
                    </a:p>
                  </a:txBody>
                  <a:tcPr>
                    <a:lnL w="12700" cmpd="sng">
                      <a:noFill/>
                    </a:lnL>
                    <a:lnR w="12700" cmpd="sng">
                      <a:noFill/>
                    </a:lnR>
                    <a:lnT w="12700" cmpd="sng">
                      <a:noFill/>
                    </a:lnT>
                    <a:lnB w="19050" cap="flat" cmpd="sng" algn="ctr">
                      <a:solidFill>
                        <a:schemeClr val="accent5">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76599274"/>
                  </a:ext>
                </a:extLst>
              </a:tr>
            </a:tbl>
          </a:graphicData>
        </a:graphic>
      </p:graphicFrame>
      <p:sp>
        <p:nvSpPr>
          <p:cNvPr id="7" name="Content Placeholder 13">
            <a:extLst>
              <a:ext uri="{FF2B5EF4-FFF2-40B4-BE49-F238E27FC236}">
                <a16:creationId xmlns:a16="http://schemas.microsoft.com/office/drawing/2014/main" id="{43664AD5-21B8-B6A0-A02B-EAB5F05C1CA7}"/>
              </a:ext>
            </a:extLst>
          </p:cNvPr>
          <p:cNvSpPr txBox="1">
            <a:spLocks/>
          </p:cNvSpPr>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indent="0">
              <a:lnSpc>
                <a:spcPct val="100000"/>
              </a:lnSpc>
              <a:spcBef>
                <a:spcPts val="1800"/>
              </a:spcBef>
              <a:buFont typeface="Arial" panose="020B0604020202020204" pitchFamily="34" charset="0"/>
              <a:buNone/>
              <a:defRPr lang="en-GB" sz="1400" b="1" dirty="0">
                <a:solidFill>
                  <a:srgbClr val="3F1A01"/>
                </a:solidFill>
              </a:defRPr>
            </a:lvl1pPr>
            <a:lvl2pPr marL="360000" indent="-180000">
              <a:lnSpc>
                <a:spcPct val="100000"/>
              </a:lnSpc>
              <a:spcBef>
                <a:spcPts val="600"/>
              </a:spcBef>
              <a:buFont typeface="Arial" panose="020B0604020202020204" pitchFamily="34" charset="0"/>
              <a:buChar char="•"/>
              <a:defRPr lang="en-GB" sz="1400" dirty="0">
                <a:solidFill>
                  <a:srgbClr val="3F1A01"/>
                </a:solidFill>
              </a:defRPr>
            </a:lvl2pPr>
            <a:lvl3pPr marL="540000" indent="-180000">
              <a:lnSpc>
                <a:spcPct val="100000"/>
              </a:lnSpc>
              <a:spcBef>
                <a:spcPts val="600"/>
              </a:spcBef>
              <a:buFont typeface="Arial" panose="020B0604020202020204" pitchFamily="34" charset="0"/>
              <a:buChar char="•"/>
              <a:defRPr lang="en-GB" sz="1200" dirty="0">
                <a:solidFill>
                  <a:srgbClr val="3F1A01"/>
                </a:solidFill>
              </a:defRPr>
            </a:lvl3pPr>
            <a:lvl4pPr marL="720000" indent="-180000">
              <a:lnSpc>
                <a:spcPct val="100000"/>
              </a:lnSpc>
              <a:spcBef>
                <a:spcPts val="600"/>
              </a:spcBef>
              <a:buFont typeface="Arial" panose="020B0604020202020204" pitchFamily="34" charset="0"/>
              <a:buChar char="•"/>
              <a:defRPr lang="en-GB" sz="1000" dirty="0">
                <a:solidFill>
                  <a:srgbClr val="3F1A01"/>
                </a:solidFill>
              </a:defRPr>
            </a:lvl4pPr>
            <a:lvl5pPr marL="900000" indent="-180000">
              <a:lnSpc>
                <a:spcPct val="100000"/>
              </a:lnSpc>
              <a:spcBef>
                <a:spcPts val="600"/>
              </a:spcBef>
              <a:buFont typeface="Arial" panose="020B0604020202020204" pitchFamily="34" charset="0"/>
              <a:buChar char="•"/>
              <a:defRPr lang="en-GB" sz="800" dirty="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sz="1600" dirty="0"/>
              <a:t>Selection of candidates/ </a:t>
            </a:r>
            <a:r>
              <a:rPr lang="en-US" sz="1600" dirty="0" err="1"/>
              <a:t>favourable</a:t>
            </a:r>
            <a:r>
              <a:rPr lang="en-US" sz="1600" dirty="0"/>
              <a:t> prognostic factors:</a:t>
            </a:r>
            <a:endParaRPr lang="en-US" sz="1600" b="0" dirty="0"/>
          </a:p>
          <a:p>
            <a:pPr marL="285750" indent="-285750">
              <a:buFont typeface="Arial" panose="020B0604020202020204" pitchFamily="34" charset="0"/>
              <a:buChar char="•"/>
            </a:pPr>
            <a:r>
              <a:rPr lang="en-US" sz="1600" b="0" dirty="0"/>
              <a:t>Temporal lobe lesion/MTS</a:t>
            </a:r>
          </a:p>
          <a:p>
            <a:pPr marL="285750" indent="-285750">
              <a:buFont typeface="Arial" panose="020B0604020202020204" pitchFamily="34" charset="0"/>
              <a:buChar char="•"/>
            </a:pPr>
            <a:r>
              <a:rPr lang="en-US" sz="1600" b="0" dirty="0"/>
              <a:t>Unilateral temporal IEDs</a:t>
            </a:r>
          </a:p>
          <a:p>
            <a:pPr marL="285750" indent="-285750">
              <a:buFont typeface="Arial" panose="020B0604020202020204" pitchFamily="34" charset="0"/>
              <a:buChar char="•"/>
            </a:pPr>
            <a:r>
              <a:rPr lang="en-US" sz="1600" b="0" dirty="0"/>
              <a:t>IQ ≥70</a:t>
            </a:r>
          </a:p>
          <a:p>
            <a:pPr marL="285750" indent="-285750">
              <a:buFont typeface="Arial" panose="020B0604020202020204" pitchFamily="34" charset="0"/>
              <a:buChar char="•"/>
            </a:pPr>
            <a:r>
              <a:rPr lang="en-US" sz="1600" b="0" dirty="0"/>
              <a:t>Concordant EEG/MRI/semiology</a:t>
            </a:r>
          </a:p>
          <a:p>
            <a:pPr marL="285750" indent="-285750">
              <a:buFont typeface="Arial" panose="020B0604020202020204" pitchFamily="34" charset="0"/>
              <a:buChar char="•"/>
            </a:pPr>
            <a:r>
              <a:rPr lang="en-US" sz="1600" b="0" dirty="0"/>
              <a:t>Low-voltage fast pattern on IEEG</a:t>
            </a:r>
            <a:endParaRPr lang="en-GB" sz="1600" b="0" dirty="0"/>
          </a:p>
        </p:txBody>
      </p:sp>
    </p:spTree>
    <p:extLst>
      <p:ext uri="{BB962C8B-B14F-4D97-AF65-F5344CB8AC3E}">
        <p14:creationId xmlns:p14="http://schemas.microsoft.com/office/powerpoint/2010/main" val="1669786884"/>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572d37f1d1890eca8921f584ba6a1550">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25428eb0ff07b0eb7f7406fd97dbefea"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3B7EC8-E46A-4FD9-B411-E54A9E872553}">
  <ds:schemaRefs>
    <ds:schemaRef ds:uri="http://schemas.microsoft.com/sharepoint/v3/contenttype/forms"/>
  </ds:schemaRefs>
</ds:datastoreItem>
</file>

<file path=customXml/itemProps2.xml><?xml version="1.0" encoding="utf-8"?>
<ds:datastoreItem xmlns:ds="http://schemas.openxmlformats.org/officeDocument/2006/customXml" ds:itemID="{48314958-7C4D-4ED9-85EF-B13B9DA035F0}">
  <ds:schemaRefs>
    <ds:schemaRef ds:uri="http://purl.org/dc/elements/1.1/"/>
    <ds:schemaRef ds:uri="http://purl.org/dc/terms/"/>
    <ds:schemaRef ds:uri="http://www.w3.org/XML/1998/namespace"/>
    <ds:schemaRef ds:uri="http://schemas.microsoft.com/office/2006/metadata/properties"/>
    <ds:schemaRef ds:uri="http://schemas.microsoft.com/office/2006/documentManagement/types"/>
    <ds:schemaRef ds:uri="http://purl.org/dc/dcmitype/"/>
    <ds:schemaRef ds:uri="28627d7c-4416-4bc1-86cf-ca6c3a42a8f2"/>
    <ds:schemaRef ds:uri="http://schemas.microsoft.com/office/infopath/2007/PartnerControls"/>
    <ds:schemaRef ds:uri="http://schemas.openxmlformats.org/package/2006/metadata/core-properties"/>
    <ds:schemaRef ds:uri="08562aa6-c0ad-4fb9-8a82-15409d3a28b4"/>
  </ds:schemaRefs>
</ds:datastoreItem>
</file>

<file path=customXml/itemProps3.xml><?xml version="1.0" encoding="utf-8"?>
<ds:datastoreItem xmlns:ds="http://schemas.openxmlformats.org/officeDocument/2006/customXml" ds:itemID="{B9932623-8D9D-46C2-A331-8EF4D0E4A2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1186</TotalTime>
  <Words>224</Words>
  <Application>Microsoft Office PowerPoint</Application>
  <PresentationFormat>Widescreen</PresentationFormat>
  <Paragraphs>26</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Laser interstitial thermal therapy: factors to consider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Neuro Slide</dc:creator>
  <cp:lastModifiedBy>Terese Vibe Boye</cp:lastModifiedBy>
  <cp:revision>483</cp:revision>
  <cp:lastPrinted>2025-09-24T10:46:14Z</cp:lastPrinted>
  <dcterms:created xsi:type="dcterms:W3CDTF">2022-12-01T09:25:49Z</dcterms:created>
  <dcterms:modified xsi:type="dcterms:W3CDTF">2025-11-26T12:07:52Z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