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605" r:id="rId5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78380487-2750-9659-F6F1-CF026D1D3C5C}" name="Birbeck, Gretchen L" initials="BGL" userId="S::Gretchen_Birbeck@URMC.Rochester.edu::76abfab7-234d-4b25-a4e9-b96805dd1e3e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824820D5-9B42-F466-E48D-B13E082C2C3D}" name="Jacqueline French" initials="JF" userId="9e75037f54db1480" providerId="Windows Liv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  <a:srgbClr val="E5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8" autoAdjust="0"/>
    <p:restoredTop sz="80776" autoAdjust="0"/>
  </p:normalViewPr>
  <p:slideViewPr>
    <p:cSldViewPr snapToGrid="0">
      <p:cViewPr varScale="1">
        <p:scale>
          <a:sx n="81" d="100"/>
          <a:sy n="81" d="100"/>
        </p:scale>
        <p:origin x="1512" y="300"/>
      </p:cViewPr>
      <p:guideLst/>
    </p:cSldViewPr>
  </p:slideViewPr>
  <p:outlineViewPr>
    <p:cViewPr>
      <p:scale>
        <a:sx n="33" d="100"/>
        <a:sy n="33" d="100"/>
      </p:scale>
      <p:origin x="0" y="-79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>
      <p:cViewPr varScale="1">
        <p:scale>
          <a:sx n="110" d="100"/>
          <a:sy n="110" d="100"/>
        </p:scale>
        <p:origin x="5256" y="12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DCF1C-51EA-60C7-44CF-DE0DD2051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FE50AF-01FF-A52C-5461-FBE09E1E75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76275" y="1511300"/>
            <a:ext cx="5535613" cy="31146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3D32B6-987F-6D44-31B6-65490B1786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Reference:</a:t>
            </a:r>
          </a:p>
          <a:p>
            <a:pPr marL="241516" indent="-241516">
              <a:buFont typeface="+mj-lt"/>
              <a:buAutoNum type="arabicPeriod"/>
            </a:pPr>
            <a:r>
              <a:rPr lang="fr-FR" dirty="0" err="1"/>
              <a:t>VanHaerents</a:t>
            </a:r>
            <a:r>
              <a:rPr lang="fr-FR" dirty="0"/>
              <a:t> S, Chang BS, </a:t>
            </a:r>
            <a:r>
              <a:rPr lang="fr-FR" dirty="0" err="1"/>
              <a:t>Rotenberg</a:t>
            </a:r>
            <a:r>
              <a:rPr lang="fr-FR" dirty="0"/>
              <a:t> A, et al. </a:t>
            </a:r>
            <a:r>
              <a:rPr lang="fr-FR" dirty="0" err="1"/>
              <a:t>Noninvasive</a:t>
            </a:r>
            <a:r>
              <a:rPr lang="fr-FR" dirty="0"/>
              <a:t> </a:t>
            </a:r>
            <a:r>
              <a:rPr lang="fr-FR" dirty="0" err="1"/>
              <a:t>brain</a:t>
            </a:r>
            <a:r>
              <a:rPr lang="fr-FR" dirty="0"/>
              <a:t> stimulation in </a:t>
            </a:r>
            <a:r>
              <a:rPr lang="fr-FR" dirty="0" err="1"/>
              <a:t>epilepsy</a:t>
            </a:r>
            <a:r>
              <a:rPr lang="fr-FR" dirty="0"/>
              <a:t>. J Clin </a:t>
            </a:r>
            <a:r>
              <a:rPr lang="fr-FR" dirty="0" err="1"/>
              <a:t>Neurophysiol</a:t>
            </a:r>
            <a:r>
              <a:rPr lang="fr-FR" dirty="0"/>
              <a:t> 2020; 37 (2): 118‒130. 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2911AF-07F8-E828-4897-736965A11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563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B19B3-DFA8-C099-2EAB-3D62E41E9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B54FA10-711D-13A0-943E-5F28ABD9FE9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Selection of candidates/ </a:t>
            </a:r>
            <a:r>
              <a:rPr lang="en-US" b="1" dirty="0" err="1"/>
              <a:t>favourable</a:t>
            </a:r>
            <a:r>
              <a:rPr lang="en-US" b="1" dirty="0"/>
              <a:t> prognostic factors:</a:t>
            </a:r>
          </a:p>
          <a:p>
            <a:r>
              <a:rPr lang="en-US" dirty="0"/>
              <a:t>Single neocortical seizure focus, enabling specific single-focus targeting of therapy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CFDE21E-A61F-9358-27ED-D467D7563B2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Treatment principles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A34163-E3F3-904C-07FB-4AEBE1D29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Neurostimulation using transcranial magnetic stimulation</a:t>
            </a:r>
            <a:endParaRPr lang="en-GB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27DC430-B382-CB42-C289-784D7EC5F90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ASM=antiseizure medication</a:t>
            </a:r>
          </a:p>
          <a:p>
            <a:endParaRPr lang="en-US" dirty="0"/>
          </a:p>
          <a:p>
            <a:r>
              <a:rPr lang="en-US" dirty="0"/>
              <a:t> </a:t>
            </a:r>
            <a:r>
              <a:rPr lang="fr-FR" dirty="0" err="1"/>
              <a:t>VanHaerents</a:t>
            </a:r>
            <a:r>
              <a:rPr lang="fr-FR" dirty="0"/>
              <a:t> et al. J Clin </a:t>
            </a:r>
            <a:r>
              <a:rPr lang="fr-FR" dirty="0" err="1"/>
              <a:t>Neurophysiol</a:t>
            </a:r>
            <a:r>
              <a:rPr lang="fr-FR" dirty="0"/>
              <a:t> 2020;37(2):118‒130</a:t>
            </a:r>
            <a:endParaRPr lang="en-GB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E4AD411-6E76-9976-606A-60382CEAD8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038015"/>
              </p:ext>
            </p:extLst>
          </p:nvPr>
        </p:nvGraphicFramePr>
        <p:xfrm>
          <a:off x="539748" y="1416785"/>
          <a:ext cx="8266113" cy="454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0396">
                  <a:extLst>
                    <a:ext uri="{9D8B030D-6E8A-4147-A177-3AD203B41FA5}">
                      <a16:colId xmlns:a16="http://schemas.microsoft.com/office/drawing/2014/main" val="618752905"/>
                    </a:ext>
                  </a:extLst>
                </a:gridCol>
                <a:gridCol w="6535717">
                  <a:extLst>
                    <a:ext uri="{9D8B030D-6E8A-4147-A177-3AD203B41FA5}">
                      <a16:colId xmlns:a16="http://schemas.microsoft.com/office/drawing/2014/main" val="1114502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Transcranial magnetic stimulation</a:t>
                      </a:r>
                      <a:endParaRPr lang="en-GB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499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Technique</a:t>
                      </a:r>
                      <a:endParaRPr lang="en-GB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Electromagnetism is used to influence neuronal activity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A hand-held, magnetic stimulating coil is placed against the scalp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A time-varying magnetic field is focused onto neural tissue, causing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depolarisation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of cell bodies and axons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635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Benefits</a:t>
                      </a:r>
                      <a:endParaRPr lang="en-GB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Some controlled trials of repetitive transcranial magnetic stimulation have reported reductions in seizure frequency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However, there is variability between studies, with some reporting no significant benefit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Avoidance of the side effects of ASMs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625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Risks</a:t>
                      </a:r>
                      <a:endParaRPr lang="en-GB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Transcranial magnetic stimulation is generally well tolerated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Transient headache, pain at site of stimulation, discomfort due to muscular contractions and transient tinnitus are the most frequent adverse events for repetitive TMS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The most severe adverse effect of transcranial magnetic stimulation is the induction of a seizure, but the risk of this is relatively low (~3%)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1093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1926869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terms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dcmitype/"/>
    <ds:schemaRef ds:uri="28627d7c-4416-4bc1-86cf-ca6c3a42a8f2"/>
    <ds:schemaRef ds:uri="http://schemas.microsoft.com/office/infopath/2007/PartnerControls"/>
    <ds:schemaRef ds:uri="http://schemas.openxmlformats.org/package/2006/metadata/core-properties"/>
    <ds:schemaRef ds:uri="08562aa6-c0ad-4fb9-8a82-15409d3a28b4"/>
  </ds:schemaRefs>
</ds:datastoreItem>
</file>

<file path=customXml/itemProps3.xml><?xml version="1.0" encoding="utf-8"?>
<ds:datastoreItem xmlns:ds="http://schemas.openxmlformats.org/officeDocument/2006/customXml" ds:itemID="{B9932623-8D9D-46C2-A331-8EF4D0E4A2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1186</TotalTime>
  <Words>211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Neurostimulation using transcranial magnetic stimulation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Terese Vibe Boye</cp:lastModifiedBy>
  <cp:revision>486</cp:revision>
  <cp:lastPrinted>2025-09-24T10:46:14Z</cp:lastPrinted>
  <dcterms:created xsi:type="dcterms:W3CDTF">2022-12-01T09:25:49Z</dcterms:created>
  <dcterms:modified xsi:type="dcterms:W3CDTF">2025-11-26T12:08:07Z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