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85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566863"/>
            <a:ext cx="5380037" cy="3027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exact mechanisms by which the ketogenic diet and Atkins diet work in people with epilepsy are unclear, but it has been suggested that they may have anti-inflammatory and </a:t>
            </a:r>
            <a:r>
              <a:rPr lang="en-US" dirty="0" err="1"/>
              <a:t>neuromodulatory</a:t>
            </a:r>
            <a:r>
              <a:rPr lang="en-US" dirty="0"/>
              <a:t> effects via gene expression, metabolism in the brain, and the gut microbiome.</a:t>
            </a:r>
            <a:r>
              <a:rPr lang="en-US" baseline="30000" dirty="0"/>
              <a:t>1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Friedman D. Surgical treatments, devices, and nonmedical management of epilepsy. Continuum (</a:t>
            </a:r>
            <a:r>
              <a:rPr lang="en-US" dirty="0" err="1"/>
              <a:t>Minneap</a:t>
            </a:r>
            <a:r>
              <a:rPr lang="en-US" dirty="0"/>
              <a:t> Minn) 2025; 31 (1): 165‒186.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Chang P, Augustin K, Boddum K, et al. Seizure control by decanoic acid through direct AMPA inhibition. Brain 2016; 139 (2): 431‒443.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93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ED16A6-58A2-73EF-4B03-FBE6A02578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5145F3-2BED-EBA5-0394-B4501A9C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 therapy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FAEF7-0CF9-56DF-EBC2-6E038D88E72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In a systematic literature review with meta-analysis, children with drug-resistant epilepsy on a ketogenic or modified Atkins diet had an almost 6-fold greater likelihood of achieving a ≥50% reduction in seizure frequency vs usual care</a:t>
            </a:r>
            <a:r>
              <a:rPr lang="en-GB" baseline="30000" dirty="0"/>
              <a:t>1</a:t>
            </a:r>
          </a:p>
          <a:p>
            <a:pPr lvl="1"/>
            <a:r>
              <a:rPr lang="en-GB" dirty="0"/>
              <a:t>Results of studies in adults are less conclusive </a:t>
            </a:r>
          </a:p>
          <a:p>
            <a:r>
              <a:rPr lang="en-GB" dirty="0"/>
              <a:t>Side effects of the ketogenic diet include vomiting, diarrhoea, constipation and </a:t>
            </a:r>
            <a:br>
              <a:rPr lang="en-GB" dirty="0"/>
            </a:br>
            <a:r>
              <a:rPr lang="en-GB" dirty="0"/>
              <a:t>weight loss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dirty="0"/>
              <a:t>Gastrointestinal side effects of the modified Atkins diet are less common</a:t>
            </a:r>
          </a:p>
          <a:p>
            <a:r>
              <a:rPr lang="en-GB" dirty="0"/>
              <a:t>There is a need for specialist support from dieticians to monitor nutritional status and metabolic side effects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 preclinical study has shown that seizure control may be achieved by a diet of decanoic acid, which acts directly by inhibiting AMPA receptors</a:t>
            </a:r>
            <a:r>
              <a:rPr lang="en-GB" baseline="30000" dirty="0"/>
              <a:t>2</a:t>
            </a:r>
            <a:endParaRPr lang="en-GB" dirty="0"/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657354-4F80-26E0-9D32-F4F3DBCE3784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/>
              <a:t>Special diets for people with treatment-resistant epilepsy include:</a:t>
            </a:r>
            <a:r>
              <a:rPr lang="en-US" baseline="30000" dirty="0"/>
              <a:t>1</a:t>
            </a:r>
          </a:p>
          <a:p>
            <a:pPr lvl="1"/>
            <a:r>
              <a:rPr lang="en-US" dirty="0"/>
              <a:t>Classic ketogenic diet</a:t>
            </a:r>
          </a:p>
          <a:p>
            <a:pPr lvl="1"/>
            <a:r>
              <a:rPr lang="en-GB" dirty="0"/>
              <a:t>Medium-chain triglyceride ketogenic diet</a:t>
            </a:r>
          </a:p>
          <a:p>
            <a:pPr lvl="1"/>
            <a:r>
              <a:rPr lang="en-GB" dirty="0"/>
              <a:t>Modified Atkins diet</a:t>
            </a:r>
          </a:p>
          <a:p>
            <a:pPr lvl="1"/>
            <a:r>
              <a:rPr lang="en-GB" dirty="0"/>
              <a:t>Low-glycaemic index diet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3AC0FE-86BB-E3C1-EEBE-9B09BA9096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AMPA=</a:t>
            </a:r>
            <a:r>
              <a:rPr lang="el-GR" dirty="0"/>
              <a:t>α</a:t>
            </a:r>
            <a:r>
              <a:rPr lang="en-US" dirty="0"/>
              <a:t>-amino-3-hydroxy-5-methyl-4-isoxazolepropionic acid</a:t>
            </a:r>
          </a:p>
          <a:p>
            <a:endParaRPr lang="en-US" dirty="0"/>
          </a:p>
          <a:p>
            <a:r>
              <a:rPr lang="en-US" dirty="0"/>
              <a:t>1. Friedman. Continuum (</a:t>
            </a:r>
            <a:r>
              <a:rPr lang="en-US" dirty="0" err="1"/>
              <a:t>Minneap</a:t>
            </a:r>
            <a:r>
              <a:rPr lang="en-US" dirty="0"/>
              <a:t> Minn) 2025;31(1):165‒186; 2. Chang et al. Brain 2016;139(2):431‒443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15610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280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Diet therapy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488</cp:revision>
  <cp:lastPrinted>2025-09-24T10:46:14Z</cp:lastPrinted>
  <dcterms:created xsi:type="dcterms:W3CDTF">2022-12-01T09:25:49Z</dcterms:created>
  <dcterms:modified xsi:type="dcterms:W3CDTF">2025-11-26T12:08:17Z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