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33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740">
              <a:defRPr/>
            </a:pPr>
            <a:r>
              <a:rPr lang="en-GB" dirty="0"/>
              <a:t>There are many different neurotransmitters in the CNS, each binding to a specific receptor type which has a distinct distribution and functional role within the CNS.</a:t>
            </a:r>
            <a:r>
              <a:rPr lang="en-GB" baseline="30000" dirty="0"/>
              <a:t>16,17</a:t>
            </a:r>
            <a:r>
              <a:rPr lang="en-GB" dirty="0"/>
              <a:t> A neurotransmitter can play many different roles in brain function, depending on how it functions and where in the brain it is active.</a:t>
            </a:r>
            <a:r>
              <a:rPr lang="en-GB" baseline="30000" dirty="0"/>
              <a:t>16,17</a:t>
            </a:r>
            <a:r>
              <a:rPr lang="en-GB" dirty="0"/>
              <a:t> Some common neurotransmitters are listed in the table on this slide. Defects in many neurotransmitter pathways have been implicated in psychiatric disorders.</a:t>
            </a:r>
            <a:r>
              <a:rPr lang="en-GB" baseline="30000" dirty="0"/>
              <a:t>18</a:t>
            </a:r>
          </a:p>
          <a:p>
            <a:pPr defTabSz="966740">
              <a:defRPr/>
            </a:pPr>
            <a:r>
              <a:rPr lang="en-GB" dirty="0"/>
              <a:t>The variety of neurotransmitters that operate within the CNS adds to the functional complexity of the brain.</a:t>
            </a:r>
            <a:r>
              <a:rPr lang="en-GB" baseline="30000" dirty="0"/>
              <a:t>16 </a:t>
            </a:r>
            <a:r>
              <a:rPr lang="en-GB" dirty="0"/>
              <a:t>Different neurotransmitters can produce different responses on the same neuron; e.g., a neuron might be excited by serotonin but inhibited by the binding of GABA.</a:t>
            </a:r>
            <a:r>
              <a:rPr lang="en-GB" baseline="30000" dirty="0"/>
              <a:t>19,20</a:t>
            </a:r>
            <a:endParaRPr lang="en-GB" dirty="0"/>
          </a:p>
          <a:p>
            <a:r>
              <a:rPr lang="en-GB" dirty="0"/>
              <a:t>Exactly what constitutes a neurotransmitter has been the subject of some disagreement but, generally, a neurotransmitter must:</a:t>
            </a:r>
            <a:r>
              <a:rPr lang="en-GB" baseline="30000" dirty="0"/>
              <a:t>19,20</a:t>
            </a:r>
            <a:endParaRPr lang="en-GB" dirty="0"/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be present within the presynaptic neuron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be released in response to presynaptic depolarization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have specific receptors on the postsynaptic neuron.</a:t>
            </a:r>
          </a:p>
          <a:p>
            <a:pPr defTabSz="966740">
              <a:defRPr/>
            </a:pPr>
            <a:endParaRPr lang="en-GB" dirty="0"/>
          </a:p>
          <a:p>
            <a:pPr defTabSz="966740">
              <a:defRPr/>
            </a:pPr>
            <a:r>
              <a:rPr lang="en-GB" dirty="0"/>
              <a:t>References: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Hassel B, Dingledine R. Glutamate and glutamate receptors. In: Brady ST, Siegel CJ, Albers RW, Price DL (eds). Basic Neurochemistry: Principles of Molecular, Cellular and Medical Neurobiology. 8</a:t>
            </a:r>
            <a:r>
              <a:rPr lang="en-US" baseline="30000" dirty="0"/>
              <a:t>th</a:t>
            </a:r>
            <a:r>
              <a:rPr lang="en-US" dirty="0"/>
              <a:t> edition. Academic Press, 2012.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Jewett BE, Sharma S. Physiology, GABA. </a:t>
            </a:r>
            <a:r>
              <a:rPr lang="en-US" dirty="0" err="1"/>
              <a:t>StatPearls</a:t>
            </a:r>
            <a:r>
              <a:rPr lang="en-US" dirty="0"/>
              <a:t> [internet].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Chen RJ, Sharma S. GABA receptor. </a:t>
            </a:r>
            <a:r>
              <a:rPr lang="en-US" dirty="0" err="1"/>
              <a:t>StatPearls</a:t>
            </a:r>
            <a:r>
              <a:rPr lang="en-US" dirty="0"/>
              <a:t> [internet]. 2025.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Bhatia, Lenchner JR, </a:t>
            </a:r>
            <a:r>
              <a:rPr lang="en-US" dirty="0" err="1"/>
              <a:t>Saadabadi</a:t>
            </a:r>
            <a:r>
              <a:rPr lang="en-US" dirty="0"/>
              <a:t> A. Biochemistry, dopamine receptors. </a:t>
            </a:r>
            <a:r>
              <a:rPr lang="en-US" dirty="0" err="1"/>
              <a:t>StatPearls</a:t>
            </a:r>
            <a:r>
              <a:rPr lang="en-US" dirty="0"/>
              <a:t> [internet].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Bromberg-Martin ES, Matsumoto M, </a:t>
            </a:r>
            <a:r>
              <a:rPr lang="en-GB" dirty="0" err="1"/>
              <a:t>Hikosaka</a:t>
            </a:r>
            <a:r>
              <a:rPr lang="en-GB" dirty="0"/>
              <a:t> O. Dopamine in motivational control: rewarding, aversive, and alerting. Neuron 2010; 68 (5): 815–834.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 err="1"/>
              <a:t>Dresp</a:t>
            </a:r>
            <a:r>
              <a:rPr lang="en-GB" dirty="0"/>
              <a:t>-Langley B. From reward to anhedonia–dopamine function in the global mental health context. Biomedicines 2023; 11 (9): 2469.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Hussain LS, Reddy V, Maani CV. Physiology, noradrenergic synapse. </a:t>
            </a:r>
            <a:r>
              <a:rPr lang="en-GB" dirty="0" err="1"/>
              <a:t>StatPearls</a:t>
            </a:r>
            <a:r>
              <a:rPr lang="en-GB" dirty="0"/>
              <a:t> [internet].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Scammell TE, Jackson AC, Franks NP, et al. Histamine: neural circuits and new medications. Sleep 2019; 42 (1): zsy183.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Mika K, </a:t>
            </a:r>
            <a:r>
              <a:rPr lang="en-GB" dirty="0" err="1"/>
              <a:t>Szafarz</a:t>
            </a:r>
            <a:r>
              <a:rPr lang="en-GB" dirty="0"/>
              <a:t> M, Bednarski M, et al. Metabolic effects of novel histamine H</a:t>
            </a:r>
            <a:r>
              <a:rPr lang="en-GB" baseline="-25000" dirty="0"/>
              <a:t>3</a:t>
            </a:r>
            <a:r>
              <a:rPr lang="en-GB" dirty="0"/>
              <a:t> receptor ligands in the model of excessive eating: the importance of intrinsic activity and pharmacokinetic properties. Biomed </a:t>
            </a:r>
            <a:r>
              <a:rPr lang="en-GB" dirty="0" err="1"/>
              <a:t>Pharmacother</a:t>
            </a:r>
            <a:r>
              <a:rPr lang="en-GB" dirty="0"/>
              <a:t> 2021; 142: 111952.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Qian H, Shu C, Xiao L, Wang G. Histamine and histamine receptors: roles in major depressive disorder. Front Psychiatry 2022; 13: 825591.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Olivier B. Serotonin: A never-ending story.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Pharmacol</a:t>
            </a:r>
            <a:r>
              <a:rPr lang="en-GB" dirty="0"/>
              <a:t> 2015; 753: 2–18.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Millan MJ, Marin P, </a:t>
            </a:r>
            <a:r>
              <a:rPr lang="en-GB" dirty="0" err="1"/>
              <a:t>Bockaert</a:t>
            </a:r>
            <a:r>
              <a:rPr lang="en-GB" dirty="0"/>
              <a:t> J, </a:t>
            </a:r>
            <a:r>
              <a:rPr lang="en-GB" dirty="0" err="1"/>
              <a:t>Mannoury</a:t>
            </a:r>
            <a:r>
              <a:rPr lang="en-GB" dirty="0"/>
              <a:t> la Cour C. </a:t>
            </a:r>
            <a:r>
              <a:rPr lang="en-GB" dirty="0" err="1"/>
              <a:t>Signaling</a:t>
            </a:r>
            <a:r>
              <a:rPr lang="en-GB" dirty="0"/>
              <a:t> at G-protein-coupled serotonin receptors: recent advances and future directions. Trends </a:t>
            </a:r>
            <a:r>
              <a:rPr lang="en-GB" dirty="0" err="1"/>
              <a:t>Pharmacol</a:t>
            </a:r>
            <a:r>
              <a:rPr lang="en-GB" dirty="0"/>
              <a:t> Sci 2008; 29 (9): 454–464.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Picciotto MR, Higley MJ, Mineur YS. Acetylcholine as a neuromodulator: Cholinergic </a:t>
            </a:r>
            <a:r>
              <a:rPr lang="en-GB" dirty="0" err="1"/>
              <a:t>signaling</a:t>
            </a:r>
            <a:r>
              <a:rPr lang="en-GB" dirty="0"/>
              <a:t> shapes nervous system function and </a:t>
            </a:r>
            <a:r>
              <a:rPr lang="en-GB" dirty="0" err="1"/>
              <a:t>behavior</a:t>
            </a:r>
            <a:r>
              <a:rPr lang="en-GB" dirty="0"/>
              <a:t>. Neuron 2012; 76 (1): 116–129.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Decker AL, Duncan K. Acetylcholine and the complex interdependence of memory and attention. Curr </a:t>
            </a:r>
            <a:r>
              <a:rPr lang="en-GB" dirty="0" err="1"/>
              <a:t>Opin</a:t>
            </a:r>
            <a:r>
              <a:rPr lang="en-GB" dirty="0"/>
              <a:t> </a:t>
            </a:r>
            <a:r>
              <a:rPr lang="en-GB" dirty="0" err="1"/>
              <a:t>Behav</a:t>
            </a:r>
            <a:r>
              <a:rPr lang="en-GB" dirty="0"/>
              <a:t> Sci 2020; 32: 1–8.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>
                <a:ea typeface="Calibri" panose="020F0502020204030204" pitchFamily="34" charset="0"/>
              </a:rPr>
              <a:t>Mizzi N,  Blundell R. Glycine receptors: Structure, function, and therapeutic implications. Mol Aspects Med 2025; 103: 101360.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da-DK" dirty="0"/>
              <a:t>Communication between neurons. In: OpenStax. Anatomy and Physiology. Available at: https://openstax.org/books/anatomy-and-physiology.</a:t>
            </a:r>
            <a:endParaRPr lang="en-GB" dirty="0"/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Hansen JY, Shafiei G, </a:t>
            </a:r>
            <a:r>
              <a:rPr lang="en-GB" dirty="0" err="1"/>
              <a:t>Markello</a:t>
            </a:r>
            <a:r>
              <a:rPr lang="en-GB" dirty="0"/>
              <a:t> RD, et al. Mapping neurotransmitters systems to the structural and functional organization of the human neocortex. Nat </a:t>
            </a:r>
            <a:r>
              <a:rPr lang="en-GB" dirty="0" err="1"/>
              <a:t>Neurosci</a:t>
            </a:r>
            <a:r>
              <a:rPr lang="en-GB" dirty="0"/>
              <a:t> 2022; 25 (11): 1569–1581.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GB" dirty="0"/>
              <a:t>Sheffler ZM, Reddy V, </a:t>
            </a:r>
            <a:r>
              <a:rPr lang="en-GB" dirty="0" err="1"/>
              <a:t>Pillarisetty</a:t>
            </a:r>
            <a:r>
              <a:rPr lang="en-GB" dirty="0"/>
              <a:t> LS. Physiology, neurotransmitters. </a:t>
            </a:r>
            <a:r>
              <a:rPr lang="en-GB" dirty="0" err="1"/>
              <a:t>StatPearls</a:t>
            </a:r>
            <a:r>
              <a:rPr lang="en-GB" dirty="0"/>
              <a:t> [internet]. 2023.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Neurotransmitters.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 defTabSz="966740">
              <a:buFont typeface="+mj-lt"/>
              <a:buAutoNum type="arabicPeriod"/>
              <a:defRPr/>
            </a:pPr>
            <a:r>
              <a:rPr lang="en-US" dirty="0"/>
              <a:t>Neurotransmitters.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064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da-DK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342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6">
            <a:extLst>
              <a:ext uri="{FF2B5EF4-FFF2-40B4-BE49-F238E27FC236}">
                <a16:creationId xmlns:a16="http://schemas.microsoft.com/office/drawing/2014/main" id="{BE0158C3-1D8C-8D7E-3A59-4879E9FDAF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515690"/>
              </p:ext>
            </p:extLst>
          </p:nvPr>
        </p:nvGraphicFramePr>
        <p:xfrm>
          <a:off x="539749" y="1327503"/>
          <a:ext cx="11087806" cy="412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842">
                  <a:extLst>
                    <a:ext uri="{9D8B030D-6E8A-4147-A177-3AD203B41FA5}">
                      <a16:colId xmlns:a16="http://schemas.microsoft.com/office/drawing/2014/main" val="3554824073"/>
                    </a:ext>
                  </a:extLst>
                </a:gridCol>
                <a:gridCol w="2006842">
                  <a:extLst>
                    <a:ext uri="{9D8B030D-6E8A-4147-A177-3AD203B41FA5}">
                      <a16:colId xmlns:a16="http://schemas.microsoft.com/office/drawing/2014/main" val="3180245316"/>
                    </a:ext>
                  </a:extLst>
                </a:gridCol>
                <a:gridCol w="3511975">
                  <a:extLst>
                    <a:ext uri="{9D8B030D-6E8A-4147-A177-3AD203B41FA5}">
                      <a16:colId xmlns:a16="http://schemas.microsoft.com/office/drawing/2014/main" val="2466018679"/>
                    </a:ext>
                  </a:extLst>
                </a:gridCol>
                <a:gridCol w="3562147">
                  <a:extLst>
                    <a:ext uri="{9D8B030D-6E8A-4147-A177-3AD203B41FA5}">
                      <a16:colId xmlns:a16="http://schemas.microsoft.com/office/drawing/2014/main" val="1549205334"/>
                    </a:ext>
                  </a:extLst>
                </a:gridCol>
              </a:tblGrid>
              <a:tr h="125787"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bg1"/>
                          </a:solidFill>
                        </a:rPr>
                        <a:t>Neurotransmitter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bg1"/>
                          </a:solidFill>
                        </a:rPr>
                        <a:t>Category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bg1"/>
                          </a:solidFill>
                        </a:rPr>
                        <a:t>Involved in: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bg1"/>
                          </a:solidFill>
                        </a:rPr>
                        <a:t>Receptors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243099"/>
                  </a:ext>
                </a:extLst>
              </a:tr>
              <a:tr h="125787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Glutamate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Amino acid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As the main excitatory neurotransmitter, glutamate therefore plays a vital role in nearly every brain function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AMPA, NMDA, kainate, </a:t>
                      </a:r>
                      <a:r>
                        <a:rPr lang="en-GB" sz="1200" noProof="0" err="1">
                          <a:solidFill>
                            <a:schemeClr val="tx1"/>
                          </a:solidFill>
                        </a:rPr>
                        <a:t>mGluR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06974"/>
                  </a:ext>
                </a:extLst>
              </a:tr>
              <a:tr h="125787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GABA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2,3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Amino acid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As the main inhibitory neurotransmitter, GABA therefore plays a vital role in nearly every brain function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GABA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GABA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GABA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985311"/>
                  </a:ext>
                </a:extLst>
              </a:tr>
              <a:tr h="125787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Dopamine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4-6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Biogenic amine (catecholamine)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Reward, motivation, pleasure, movement, learning, cognition, attention, emotions and mood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and D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200" noProof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D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and D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42635"/>
                  </a:ext>
                </a:extLst>
              </a:tr>
              <a:tr h="216042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Noradrenaline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Biogenic amine (catecholamine)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Alertness, stress response, ‘fight or flight’, attention, working memory, mood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α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, and β adrenergic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219512"/>
                  </a:ext>
                </a:extLst>
              </a:tr>
              <a:tr h="216042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Histamine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8-10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Biogenic amine (monoamine)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Wakefulness, sleep, immune responses, appetite, mood, cognition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GB" sz="1200" kern="1200" baseline="-250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2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H</a:t>
                      </a:r>
                      <a:r>
                        <a:rPr lang="en-GB" sz="1200" kern="1200" baseline="-250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GB" sz="1200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556580"/>
                  </a:ext>
                </a:extLst>
              </a:tr>
              <a:tr h="216042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Serotonin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11,12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Biogenic amine (monoamine)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Mood, anxiety, fear, appetite, sexual behaviour, sleep, cognition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5-HT</a:t>
                      </a:r>
                      <a:r>
                        <a:rPr lang="en-GB" sz="1200" baseline="-25000" noProof="0">
                          <a:solidFill>
                            <a:schemeClr val="tx1"/>
                          </a:solidFill>
                        </a:rPr>
                        <a:t>1A, 1B, 1D, 1E, 1F; 2A, 2B, 2C, 3, 4, 5A, 5B, 6, 7</a:t>
                      </a:r>
                      <a:endParaRPr lang="en-GB" sz="1200" baseline="300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348804"/>
                  </a:ext>
                </a:extLst>
              </a:tr>
              <a:tr h="216042">
                <a:tc>
                  <a:txBody>
                    <a:bodyPr/>
                    <a:lstStyle/>
                    <a:p>
                      <a:r>
                        <a:rPr lang="en-GB" sz="1200" b="1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Acetylcholine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13,14</a:t>
                      </a: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Acetylcholine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Memory, attention, movement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Nicotinic (</a:t>
                      </a:r>
                      <a:r>
                        <a:rPr lang="en-GB" sz="1200" noProof="0" err="1">
                          <a:solidFill>
                            <a:schemeClr val="tx1"/>
                          </a:solidFill>
                        </a:rPr>
                        <a:t>nAChR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) and muscarinic (</a:t>
                      </a:r>
                      <a:r>
                        <a:rPr lang="en-GB" sz="1200" noProof="0" err="1">
                          <a:solidFill>
                            <a:schemeClr val="tx1"/>
                          </a:solidFill>
                        </a:rPr>
                        <a:t>mAChR</a:t>
                      </a:r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) receptors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010702"/>
                  </a:ext>
                </a:extLst>
              </a:tr>
              <a:tr h="216042">
                <a:tc>
                  <a:txBody>
                    <a:bodyPr/>
                    <a:lstStyle/>
                    <a:p>
                      <a:r>
                        <a:rPr lang="en-GB" sz="1200" b="1" baseline="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Glycine</a:t>
                      </a:r>
                      <a:r>
                        <a:rPr lang="en-GB" sz="1200" b="0" baseline="30000" noProof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en-GB" sz="1200" b="0" baseline="0" noProof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T="36000" marB="36000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>
                          <a:solidFill>
                            <a:schemeClr val="tx1"/>
                          </a:solidFill>
                        </a:rPr>
                        <a:t>Amino acid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noProof="0">
                          <a:solidFill>
                            <a:schemeClr val="tx1"/>
                          </a:solidFill>
                        </a:rPr>
                        <a:t>A major inhibitory neurotransmitter in the brain</a:t>
                      </a:r>
                      <a:endParaRPr lang="en-GB" sz="1200" noProof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Pentameric homomers or </a:t>
                      </a:r>
                      <a:r>
                        <a:rPr lang="en-GB" sz="1200" noProof="0" dirty="0" err="1">
                          <a:solidFill>
                            <a:schemeClr val="tx1"/>
                          </a:solidFill>
                        </a:rPr>
                        <a:t>heteromers</a:t>
                      </a:r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 composed of variants of </a:t>
                      </a:r>
                      <a:r>
                        <a:rPr lang="el-GR" sz="1200" noProof="0" dirty="0">
                          <a:solidFill>
                            <a:schemeClr val="tx1"/>
                          </a:solidFill>
                        </a:rPr>
                        <a:t>α</a:t>
                      </a:r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l-GR" sz="1200" noProof="0" dirty="0">
                          <a:solidFill>
                            <a:schemeClr val="tx1"/>
                          </a:solidFill>
                        </a:rPr>
                        <a:t>β </a:t>
                      </a:r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subunits</a:t>
                      </a:r>
                    </a:p>
                  </a:txBody>
                  <a:tcPr marT="36000" marB="3600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694091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A40D62-06EB-C78F-7263-D29496D49B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2A6E937-9A44-9FD6-911B-5701D13D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many different neurotransmitters of the nervous system (I)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0854484-746F-D7BD-B47F-6C195FBFA9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/>
          <a:lstStyle/>
          <a:p>
            <a:r>
              <a:rPr lang="en-GB" dirty="0">
                <a:ea typeface="Calibri" panose="020F0502020204030204" pitchFamily="34" charset="0"/>
              </a:rPr>
              <a:t>AMPA=</a:t>
            </a:r>
            <a:r>
              <a:rPr lang="el-GR" dirty="0">
                <a:ea typeface="Calibri" panose="020F0502020204030204" pitchFamily="34" charset="0"/>
              </a:rPr>
              <a:t>α-</a:t>
            </a:r>
            <a:r>
              <a:rPr lang="en-GB" dirty="0">
                <a:ea typeface="Calibri" panose="020F0502020204030204" pitchFamily="34" charset="0"/>
              </a:rPr>
              <a:t>amino-3-hydroxy-5-methyl-4-isoxazolepropionic acid; GABA=gamma-aminobutyric acid; </a:t>
            </a:r>
            <a:r>
              <a:rPr lang="en-GB" dirty="0" err="1">
                <a:ea typeface="Calibri" panose="020F0502020204030204" pitchFamily="34" charset="0"/>
              </a:rPr>
              <a:t>mGluR</a:t>
            </a:r>
            <a:r>
              <a:rPr lang="en-GB" dirty="0">
                <a:ea typeface="Calibri" panose="020F0502020204030204" pitchFamily="34" charset="0"/>
              </a:rPr>
              <a:t>=metabotropic glutamate receptor; NMDA=N-methyl-D-aspartic acid</a:t>
            </a:r>
          </a:p>
          <a:p>
            <a:endParaRPr lang="en-GB" dirty="0">
              <a:ea typeface="Calibri" panose="020F0502020204030204" pitchFamily="34" charset="0"/>
            </a:endParaRPr>
          </a:p>
          <a:p>
            <a:r>
              <a:rPr lang="en-GB" dirty="0">
                <a:ea typeface="Calibri" panose="020F0502020204030204" pitchFamily="34" charset="0"/>
              </a:rPr>
              <a:t>1. Hassel &amp; Dingledine. In: Brady et al. Basic Neurochemistry. 8</a:t>
            </a:r>
            <a:r>
              <a:rPr lang="en-GB" baseline="30000" dirty="0">
                <a:ea typeface="Calibri" panose="020F0502020204030204" pitchFamily="34" charset="0"/>
              </a:rPr>
              <a:t>th</a:t>
            </a:r>
            <a:r>
              <a:rPr lang="en-GB" dirty="0">
                <a:ea typeface="Calibri" panose="020F0502020204030204" pitchFamily="34" charset="0"/>
              </a:rPr>
              <a:t> edition. 2012; 2. Jewett &amp; Sharma. Physiology, GABA. </a:t>
            </a:r>
            <a:r>
              <a:rPr lang="en-GB" dirty="0" err="1">
                <a:ea typeface="Calibri" panose="020F0502020204030204" pitchFamily="34" charset="0"/>
              </a:rPr>
              <a:t>StatPearls</a:t>
            </a:r>
            <a:r>
              <a:rPr lang="en-GB" dirty="0">
                <a:ea typeface="Calibri" panose="020F0502020204030204" pitchFamily="34" charset="0"/>
              </a:rPr>
              <a:t> [internet]. 2023; </a:t>
            </a:r>
            <a:br>
              <a:rPr lang="en-GB" dirty="0">
                <a:ea typeface="Calibri" panose="020F0502020204030204" pitchFamily="34" charset="0"/>
              </a:rPr>
            </a:br>
            <a:r>
              <a:rPr lang="en-GB" dirty="0">
                <a:ea typeface="Calibri" panose="020F0502020204030204" pitchFamily="34" charset="0"/>
              </a:rPr>
              <a:t>3. Chen &amp; Sharma. GABA receptor. </a:t>
            </a:r>
            <a:r>
              <a:rPr lang="en-GB" dirty="0" err="1">
                <a:ea typeface="Calibri" panose="020F0502020204030204" pitchFamily="34" charset="0"/>
              </a:rPr>
              <a:t>StatPearls</a:t>
            </a:r>
            <a:r>
              <a:rPr lang="en-GB" dirty="0">
                <a:ea typeface="Calibri" panose="020F0502020204030204" pitchFamily="34" charset="0"/>
              </a:rPr>
              <a:t> [internet]. 2025; 4. Bhatia et al. Biochemistry, dopamine receptors. </a:t>
            </a:r>
            <a:r>
              <a:rPr lang="en-GB" dirty="0" err="1">
                <a:ea typeface="Calibri" panose="020F0502020204030204" pitchFamily="34" charset="0"/>
              </a:rPr>
              <a:t>StatPearls</a:t>
            </a:r>
            <a:r>
              <a:rPr lang="en-GB" dirty="0">
                <a:ea typeface="Calibri" panose="020F0502020204030204" pitchFamily="34" charset="0"/>
              </a:rPr>
              <a:t> [internet]. 2023; 5. Bromberg-Martin et al. Neuron 2010;68(5):815–834; </a:t>
            </a:r>
            <a:br>
              <a:rPr lang="en-GB" dirty="0">
                <a:ea typeface="Calibri" panose="020F0502020204030204" pitchFamily="34" charset="0"/>
              </a:rPr>
            </a:br>
            <a:r>
              <a:rPr lang="en-GB" dirty="0">
                <a:ea typeface="Calibri" panose="020F0502020204030204" pitchFamily="34" charset="0"/>
              </a:rPr>
              <a:t>6. </a:t>
            </a:r>
            <a:r>
              <a:rPr lang="en-US" dirty="0" err="1">
                <a:ea typeface="Calibri" panose="020F0502020204030204" pitchFamily="34" charset="0"/>
              </a:rPr>
              <a:t>Dresp</a:t>
            </a:r>
            <a:r>
              <a:rPr lang="en-US" dirty="0">
                <a:ea typeface="Calibri" panose="020F0502020204030204" pitchFamily="34" charset="0"/>
              </a:rPr>
              <a:t>-Langley. Biomedicines 2023;11(9):2469; </a:t>
            </a:r>
            <a:r>
              <a:rPr lang="en-GB" dirty="0">
                <a:ea typeface="Calibri" panose="020F0502020204030204" pitchFamily="34" charset="0"/>
              </a:rPr>
              <a:t>7. Hussain et al. Physiology, noradrenergic synapse. </a:t>
            </a:r>
            <a:r>
              <a:rPr lang="en-GB" dirty="0" err="1">
                <a:ea typeface="Calibri" panose="020F0502020204030204" pitchFamily="34" charset="0"/>
              </a:rPr>
              <a:t>StatPearls</a:t>
            </a:r>
            <a:r>
              <a:rPr lang="en-GB" dirty="0">
                <a:ea typeface="Calibri" panose="020F0502020204030204" pitchFamily="34" charset="0"/>
              </a:rPr>
              <a:t> [internet]. 2023; 8. Scammell et al. Sleep 2019;42(1):zsy183; </a:t>
            </a:r>
            <a:br>
              <a:rPr lang="en-GB" dirty="0">
                <a:ea typeface="Calibri" panose="020F0502020204030204" pitchFamily="34" charset="0"/>
              </a:rPr>
            </a:br>
            <a:r>
              <a:rPr lang="en-GB" dirty="0">
                <a:ea typeface="Calibri" panose="020F0502020204030204" pitchFamily="34" charset="0"/>
              </a:rPr>
              <a:t>9. Mika et al. Biomed </a:t>
            </a:r>
            <a:r>
              <a:rPr lang="en-GB" dirty="0" err="1">
                <a:ea typeface="Calibri" panose="020F0502020204030204" pitchFamily="34" charset="0"/>
              </a:rPr>
              <a:t>Pharmacother</a:t>
            </a:r>
            <a:r>
              <a:rPr lang="en-GB" dirty="0">
                <a:ea typeface="Calibri" panose="020F0502020204030204" pitchFamily="34" charset="0"/>
              </a:rPr>
              <a:t> 2021;142:111952; 10. Qian et al. Front Psychiatry 2022;13:825591; 11. Olivier. </a:t>
            </a:r>
            <a:r>
              <a:rPr lang="en-GB" dirty="0" err="1">
                <a:ea typeface="Calibri" panose="020F0502020204030204" pitchFamily="34" charset="0"/>
              </a:rPr>
              <a:t>Eur</a:t>
            </a:r>
            <a:r>
              <a:rPr lang="en-GB" dirty="0">
                <a:ea typeface="Calibri" panose="020F0502020204030204" pitchFamily="34" charset="0"/>
              </a:rPr>
              <a:t> J </a:t>
            </a:r>
            <a:r>
              <a:rPr lang="en-GB" dirty="0" err="1">
                <a:ea typeface="Calibri" panose="020F0502020204030204" pitchFamily="34" charset="0"/>
              </a:rPr>
              <a:t>Pharmacol</a:t>
            </a:r>
            <a:r>
              <a:rPr lang="en-GB" dirty="0">
                <a:ea typeface="Calibri" panose="020F0502020204030204" pitchFamily="34" charset="0"/>
              </a:rPr>
              <a:t> 2015;753:2–18; 12. Millan et al. Trends </a:t>
            </a:r>
            <a:r>
              <a:rPr lang="en-GB" dirty="0" err="1">
                <a:ea typeface="Calibri" panose="020F0502020204030204" pitchFamily="34" charset="0"/>
              </a:rPr>
              <a:t>Pharmacol</a:t>
            </a:r>
            <a:r>
              <a:rPr lang="en-GB" dirty="0">
                <a:ea typeface="Calibri" panose="020F0502020204030204" pitchFamily="34" charset="0"/>
              </a:rPr>
              <a:t> Sci 2008;29(9):454–464; </a:t>
            </a:r>
            <a:br>
              <a:rPr lang="en-GB" dirty="0">
                <a:ea typeface="Calibri" panose="020F0502020204030204" pitchFamily="34" charset="0"/>
              </a:rPr>
            </a:br>
            <a:r>
              <a:rPr lang="en-GB" dirty="0">
                <a:ea typeface="Calibri" panose="020F0502020204030204" pitchFamily="34" charset="0"/>
              </a:rPr>
              <a:t>13. Picciotto et al. Neuron 2012;76(1):116–129; 14. Decker et al. Curr </a:t>
            </a:r>
            <a:r>
              <a:rPr lang="en-GB" dirty="0" err="1">
                <a:ea typeface="Calibri" panose="020F0502020204030204" pitchFamily="34" charset="0"/>
              </a:rPr>
              <a:t>Opin</a:t>
            </a:r>
            <a:r>
              <a:rPr lang="en-GB" dirty="0">
                <a:ea typeface="Calibri" panose="020F0502020204030204" pitchFamily="34" charset="0"/>
              </a:rPr>
              <a:t> </a:t>
            </a:r>
            <a:r>
              <a:rPr lang="en-GB" dirty="0" err="1">
                <a:ea typeface="Calibri" panose="020F0502020204030204" pitchFamily="34" charset="0"/>
              </a:rPr>
              <a:t>Behav</a:t>
            </a:r>
            <a:r>
              <a:rPr lang="en-GB" dirty="0">
                <a:ea typeface="Calibri" panose="020F0502020204030204" pitchFamily="34" charset="0"/>
              </a:rPr>
              <a:t> Sci 2020;32:1–8; 15. Mizzi &amp; Blundell. Mol Aspects Med 2025;103:101360</a:t>
            </a:r>
          </a:p>
        </p:txBody>
      </p:sp>
    </p:spTree>
    <p:extLst>
      <p:ext uri="{BB962C8B-B14F-4D97-AF65-F5344CB8AC3E}">
        <p14:creationId xmlns:p14="http://schemas.microsoft.com/office/powerpoint/2010/main" val="100160723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1193</Words>
  <Application>Microsoft Office PowerPoint</Application>
  <PresentationFormat>Widescreen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many different neurotransmitters of the nervous system (I)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24</cp:revision>
  <cp:lastPrinted>2025-11-25T10:22:13Z</cp:lastPrinted>
  <dcterms:created xsi:type="dcterms:W3CDTF">2024-10-28T13:51:27Z</dcterms:created>
  <dcterms:modified xsi:type="dcterms:W3CDTF">2026-04-27T23:59:04Z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