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20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21506"/>
            <a:ext cx="5510530" cy="4529293"/>
          </a:xfrm>
        </p:spPr>
        <p:txBody>
          <a:bodyPr/>
          <a:lstStyle/>
          <a:p>
            <a:r>
              <a:rPr lang="en-GB"/>
              <a:t>Control of the CNS can be thought of in terms of a balance between ‘go’ (excitatory) and ‘stop’ (inhibitory) signals.</a:t>
            </a:r>
            <a:r>
              <a:rPr lang="en-GB" baseline="30000"/>
              <a:t>5</a:t>
            </a:r>
            <a:r>
              <a:rPr lang="en-GB"/>
              <a:t> If the sum of the ‘go’ signals that a neuron receives outweighs the sum of the ‘stop’ signals, then that neuron is more likely to fire an action potential.</a:t>
            </a:r>
            <a:r>
              <a:rPr lang="en-GB" baseline="30000"/>
              <a:t>4,5</a:t>
            </a:r>
            <a:endParaRPr lang="en-GB"/>
          </a:p>
          <a:p>
            <a:r>
              <a:rPr lang="en-GB"/>
              <a:t>Glutamate is the main excitatory neurotransmitter.</a:t>
            </a:r>
            <a:r>
              <a:rPr lang="en-GB" baseline="30000"/>
              <a:t>2</a:t>
            </a:r>
            <a:r>
              <a:rPr lang="en-GB"/>
              <a:t> Nearly all excitatory neurons in the CNS are glutamatergic – more than half of the neurons in the brain.</a:t>
            </a:r>
            <a:r>
              <a:rPr lang="en-GB" baseline="30000"/>
              <a:t>2,6</a:t>
            </a:r>
            <a:r>
              <a:rPr lang="en-GB"/>
              <a:t> It is noteworthy, though, that high concentrations of glutamate are neurotoxic, capable of triggering excitotoxicity.</a:t>
            </a:r>
            <a:r>
              <a:rPr lang="en-GB" baseline="30000"/>
              <a:t>6</a:t>
            </a:r>
            <a:r>
              <a:rPr lang="en-GB"/>
              <a:t> There are three types of receptor to which glutamate can bind (named after the synthetic agonists that activate them), each of which has slightly different properties:</a:t>
            </a:r>
            <a:r>
              <a:rPr lang="en-GB" baseline="30000"/>
              <a:t>3</a:t>
            </a:r>
            <a:endParaRPr lang="en-GB"/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/>
              <a:t>NMDA (N-methyl-</a:t>
            </a:r>
            <a:r>
              <a:rPr lang="en-GB" cap="small"/>
              <a:t>d</a:t>
            </a:r>
            <a:r>
              <a:rPr lang="en-GB"/>
              <a:t>-aspartate)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/>
              <a:t>AMPA (</a:t>
            </a:r>
            <a:r>
              <a:rPr lang="el-GR"/>
              <a:t>α-</a:t>
            </a:r>
            <a:r>
              <a:rPr lang="en-GB"/>
              <a:t>amino-3-hydroxyl-5-methyl-4-isoxazole-propionate)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/>
              <a:t>kainate (kainic acid).</a:t>
            </a:r>
          </a:p>
          <a:p>
            <a:endParaRPr lang="en-GB"/>
          </a:p>
          <a:p>
            <a:pPr defTabSz="966740">
              <a:defRPr/>
            </a:pPr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Neurotransmitters. In: Kandel ER, Koester JD, Mack SH, Siegelbaum SA (eds). Principles of Neural Science. 6</a:t>
            </a:r>
            <a:r>
              <a:rPr lang="en-US" baseline="30000"/>
              <a:t>th</a:t>
            </a:r>
            <a:r>
              <a:rPr lang="en-US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Neurotransmitters. In: Augustine GJ, Groh J, Huettel S, et al. (eds). Neuroscience. 7</a:t>
            </a:r>
            <a:r>
              <a:rPr lang="en-US" baseline="30000"/>
              <a:t>th</a:t>
            </a:r>
            <a:r>
              <a:rPr lang="en-US"/>
              <a:t> edition. Oxford University Press, 2023.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Hassel B, Dingledine R. Glutamate and glutamate receptors. In: Brady ST, Siegel CJ, Albers RW, Price DL (eds). Basic Neurochemistry: Principles of Molecular, Cellular and Medical Neurobiology. 8</a:t>
            </a:r>
            <a:r>
              <a:rPr lang="en-US" baseline="30000"/>
              <a:t>th</a:t>
            </a:r>
            <a:r>
              <a:rPr lang="en-US"/>
              <a:t> edition. Academic Press, 2012.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Stahl SM. Psychosis, schizophrenia, and the neurotransmitters networks dopamine, serotonin, and glutamate. In: Stahl’s Essential Psychopharmacology. Neuroscientific Basis and Practical Applications. 5</a:t>
            </a:r>
            <a:r>
              <a:rPr lang="en-GB" baseline="30000"/>
              <a:t>th</a:t>
            </a:r>
            <a:r>
              <a:rPr lang="en-GB"/>
              <a:t> edition. © Cambridge University Press, 2021.</a:t>
            </a:r>
          </a:p>
          <a:p>
            <a:pPr marL="228600" indent="-228600">
              <a:buFont typeface="+mj-lt"/>
              <a:buAutoNum type="arabicPeriod"/>
            </a:pPr>
            <a:r>
              <a:rPr lang="es-ES"/>
              <a:t>Ochoa-de la Paz LN, </a:t>
            </a:r>
            <a:r>
              <a:rPr lang="es-ES" err="1"/>
              <a:t>Gulias</a:t>
            </a:r>
            <a:r>
              <a:rPr lang="es-ES"/>
              <a:t>-Cañizo R, </a:t>
            </a:r>
            <a:r>
              <a:rPr lang="es-ES" err="1"/>
              <a:t>D´Abril</a:t>
            </a:r>
            <a:r>
              <a:rPr lang="es-ES"/>
              <a:t> Ruíz-</a:t>
            </a:r>
            <a:r>
              <a:rPr lang="es-ES" err="1"/>
              <a:t>Leyja</a:t>
            </a:r>
            <a:r>
              <a:rPr lang="es-ES"/>
              <a:t> E, et al., </a:t>
            </a:r>
            <a:r>
              <a:rPr lang="en-US"/>
              <a:t>The role of GABA neurotransmitter in the human central nervous system, physiology, and pathophysiology. Revista Mexicana de </a:t>
            </a:r>
            <a:r>
              <a:rPr lang="en-US" err="1"/>
              <a:t>Neurociencia</a:t>
            </a:r>
            <a:r>
              <a:rPr lang="en-US"/>
              <a:t> 2021; 22 (2): 67–76.</a:t>
            </a:r>
            <a:endParaRPr lang="en-GB"/>
          </a:p>
          <a:p>
            <a:pPr marL="228600" indent="-228600">
              <a:buFont typeface="+mj-lt"/>
              <a:buAutoNum type="arabicPeriod"/>
            </a:pPr>
            <a:r>
              <a:rPr lang="en-GB"/>
              <a:t>Zhou Y, Danbolt NC. Glutamate as a neurotransmitter in the healthy brain. J Neural Transm (Vienna) 2014; 121 (8): 799–817.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64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0812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A7238F-418F-4DAD-B337-CDD8F9EC13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6B25C-6E53-41F2-9670-F4B89A75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Glutamate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E3AE99-C2F5-4284-991F-D4186EFF4F9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</p:spPr>
        <p:txBody>
          <a:bodyPr/>
          <a:lstStyle/>
          <a:p>
            <a:r>
              <a:rPr lang="en-GB" sz="1200"/>
              <a:t>Glutamate is the principal excitatory neurotransmitter in </a:t>
            </a:r>
            <a:br>
              <a:rPr lang="en-GB" sz="1200"/>
            </a:br>
            <a:r>
              <a:rPr lang="en-GB" sz="1200"/>
              <a:t>the CNS</a:t>
            </a:r>
            <a:r>
              <a:rPr lang="en-GB" sz="1200" baseline="30000"/>
              <a:t>1,2</a:t>
            </a:r>
          </a:p>
          <a:p>
            <a:r>
              <a:rPr lang="en-GB" sz="1200">
                <a:solidFill>
                  <a:schemeClr val="tx1"/>
                </a:solidFill>
              </a:rPr>
              <a:t>Glutamate is an amino acid that is produced from glutamine</a:t>
            </a:r>
            <a:r>
              <a:rPr lang="en-GB" sz="1200" baseline="30000">
                <a:solidFill>
                  <a:schemeClr val="tx1"/>
                </a:solidFill>
              </a:rPr>
              <a:t>1,2</a:t>
            </a:r>
          </a:p>
          <a:p>
            <a:r>
              <a:rPr lang="en-GB" sz="1200"/>
              <a:t>Glutamate is removed from the synapse by transporters present in glia and presynaptic terminals, then metabolised to glutamine, and resupplied to the relevant neuron terminals</a:t>
            </a:r>
            <a:r>
              <a:rPr lang="en-GB" sz="1200" baseline="30000"/>
              <a:t>1,2</a:t>
            </a:r>
          </a:p>
          <a:p>
            <a:r>
              <a:rPr lang="en-GB" sz="1200">
                <a:solidFill>
                  <a:schemeClr val="tx1"/>
                </a:solidFill>
              </a:rPr>
              <a:t>Glutamate plays key roles in nearly every function of the brain</a:t>
            </a:r>
            <a:r>
              <a:rPr lang="en-GB" sz="1200" baseline="30000">
                <a:solidFill>
                  <a:schemeClr val="tx1"/>
                </a:solidFill>
              </a:rPr>
              <a:t>3</a:t>
            </a:r>
          </a:p>
          <a:p>
            <a:endParaRPr lang="en-GB" sz="1200" baseline="30000"/>
          </a:p>
          <a:p>
            <a:endParaRPr lang="da-DK" sz="1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DA30C-3C13-451B-9C08-0B7087E3A8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Arrows show direction of tracts, from filled circles towards the direction of the arrows. CNS=central nervous system; GABA=gamma-aminobutyric acid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US" dirty="0"/>
              <a:t>Kandel et al.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2021</a:t>
            </a:r>
            <a:r>
              <a:rPr lang="en-GB" dirty="0"/>
              <a:t>; 2. </a:t>
            </a:r>
            <a:r>
              <a:rPr lang="en-US" sz="900" dirty="0"/>
              <a:t>Augustine et al. Neuroscience. 7</a:t>
            </a:r>
            <a:r>
              <a:rPr lang="en-US" sz="900" baseline="30000" dirty="0"/>
              <a:t>th</a:t>
            </a:r>
            <a:r>
              <a:rPr lang="en-US" sz="900" dirty="0"/>
              <a:t> edition. 2023; </a:t>
            </a:r>
            <a:br>
              <a:rPr lang="en-US" sz="900" dirty="0"/>
            </a:br>
            <a:r>
              <a:rPr lang="en-US" sz="900" dirty="0"/>
              <a:t>3. </a:t>
            </a:r>
            <a:r>
              <a:rPr lang="en-GB" dirty="0">
                <a:ea typeface="Calibri" panose="020F0502020204030204" pitchFamily="34" charset="0"/>
              </a:rPr>
              <a:t>Hassel &amp; Dingledine. In: Brady et al. Basic Neurochemistry. 8</a:t>
            </a:r>
            <a:r>
              <a:rPr lang="en-GB" baseline="30000" dirty="0">
                <a:ea typeface="Calibri" panose="020F0502020204030204" pitchFamily="34" charset="0"/>
              </a:rPr>
              <a:t>th</a:t>
            </a:r>
            <a:r>
              <a:rPr lang="en-GB" dirty="0">
                <a:ea typeface="Calibri" panose="020F0502020204030204" pitchFamily="34" charset="0"/>
              </a:rPr>
              <a:t> edition. 2012; 4. </a:t>
            </a:r>
            <a:r>
              <a:rPr lang="en-US" dirty="0"/>
              <a:t>Stahl SM. Stahl’s Essential Psychopharmacology. 5</a:t>
            </a:r>
            <a:r>
              <a:rPr lang="en-US" baseline="30000" dirty="0"/>
              <a:t>th</a:t>
            </a:r>
            <a:r>
              <a:rPr lang="en-US" dirty="0"/>
              <a:t> edition. 2021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01BE056-E441-4A95-A7D5-6F5D202C859D}"/>
              </a:ext>
            </a:extLst>
          </p:cNvPr>
          <p:cNvGrpSpPr/>
          <p:nvPr/>
        </p:nvGrpSpPr>
        <p:grpSpPr>
          <a:xfrm>
            <a:off x="1250459" y="4804857"/>
            <a:ext cx="2593621" cy="1297143"/>
            <a:chOff x="705991" y="2157154"/>
            <a:chExt cx="2953788" cy="163336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81A3E47-6EAD-4BBD-A51A-2BE9166404A5}"/>
                </a:ext>
              </a:extLst>
            </p:cNvPr>
            <p:cNvSpPr txBox="1"/>
            <p:nvPr/>
          </p:nvSpPr>
          <p:spPr>
            <a:xfrm>
              <a:off x="705991" y="2933070"/>
              <a:ext cx="530915" cy="36933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C8C6338-54CF-4264-B276-E50AFEE3ED5B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1216777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DDA69E3-7749-4DD5-BC30-B1B8AD6E821A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1528546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B1FC927-0A86-4295-B54D-6AE24A1DE11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4854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99B6F96-2C4C-4924-B076-1298F265CCF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39299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288FD5-6CAE-47EA-86F2-D757E2BA6380}"/>
                </a:ext>
              </a:extLst>
            </p:cNvPr>
            <p:cNvSpPr txBox="1"/>
            <p:nvPr/>
          </p:nvSpPr>
          <p:spPr>
            <a:xfrm>
              <a:off x="1367385" y="2157154"/>
              <a:ext cx="364202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94ABB0E-6CE0-43C3-80AF-212ED1D7E75B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1834656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032EB3E-3957-43A2-89F5-BB27BE190695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146425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FEE2F8-5C34-4C4C-AE60-6B0911E93882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2449460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92838C0-38D5-4CD6-9392-46BFF00487A3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761229" y="293470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918C6E8-CB5D-4E16-9AA8-DA768D4F81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8346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B5DF80A-41E8-4C13-8D81-3B9067A18D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27910" y="2671052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F3BF8-F80A-49F6-8FF8-036D94A7CA2B}"/>
                </a:ext>
              </a:extLst>
            </p:cNvPr>
            <p:cNvSpPr txBox="1"/>
            <p:nvPr/>
          </p:nvSpPr>
          <p:spPr>
            <a:xfrm>
              <a:off x="2602305" y="2157154"/>
              <a:ext cx="364202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F695169-EDAC-4EE8-9D3D-C0E3F797907F}"/>
                </a:ext>
              </a:extLst>
            </p:cNvPr>
            <p:cNvSpPr txBox="1"/>
            <p:nvPr/>
          </p:nvSpPr>
          <p:spPr>
            <a:xfrm>
              <a:off x="3055138" y="2837339"/>
              <a:ext cx="604641" cy="46506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CDBBCC5-A68D-4776-807A-ED58720ACC9C}"/>
                </a:ext>
              </a:extLst>
            </p:cNvPr>
            <p:cNvGrpSpPr/>
            <p:nvPr/>
          </p:nvGrpSpPr>
          <p:grpSpPr>
            <a:xfrm>
              <a:off x="2444036" y="3024702"/>
              <a:ext cx="76200" cy="360000"/>
              <a:chOff x="2326306" y="3024702"/>
              <a:chExt cx="76200" cy="3600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7B300B4-87DE-4592-922E-D26D0B8250A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184406" y="3204702"/>
                <a:ext cx="3600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00E38F0D-D554-4988-B97D-DD9A7D8B64F2}"/>
                  </a:ext>
                </a:extLst>
              </p:cNvPr>
              <p:cNvSpPr/>
              <p:nvPr/>
            </p:nvSpPr>
            <p:spPr>
              <a:xfrm>
                <a:off x="2326306" y="3024702"/>
                <a:ext cx="76200" cy="360000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EDB1B04-8BF4-403D-9AB8-B5B4D7C2F86B}"/>
                </a:ext>
              </a:extLst>
            </p:cNvPr>
            <p:cNvSpPr txBox="1"/>
            <p:nvPr/>
          </p:nvSpPr>
          <p:spPr>
            <a:xfrm>
              <a:off x="2205074" y="3421186"/>
              <a:ext cx="603050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NH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F32ECD4-A12D-7039-E1B6-E5B6A3691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7" r="15690"/>
          <a:stretch>
            <a:fillRect/>
          </a:stretch>
        </p:blipFill>
        <p:spPr>
          <a:xfrm>
            <a:off x="3566983" y="780755"/>
            <a:ext cx="8267779" cy="6146549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37DC378-FE4E-FCF5-9642-C550961D04CE}"/>
              </a:ext>
            </a:extLst>
          </p:cNvPr>
          <p:cNvSpPr/>
          <p:nvPr/>
        </p:nvSpPr>
        <p:spPr>
          <a:xfrm>
            <a:off x="6479898" y="2899577"/>
            <a:ext cx="148280" cy="254443"/>
          </a:xfrm>
          <a:custGeom>
            <a:avLst/>
            <a:gdLst>
              <a:gd name="csX0" fmla="*/ 0 w 148280"/>
              <a:gd name="csY0" fmla="*/ 254443 h 254443"/>
              <a:gd name="csX1" fmla="*/ 148281 w 148280"/>
              <a:gd name="csY1" fmla="*/ 0 h 254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8280" h="254443">
                <a:moveTo>
                  <a:pt x="0" y="254443"/>
                </a:moveTo>
                <a:cubicBezTo>
                  <a:pt x="0" y="254443"/>
                  <a:pt x="13259" y="155994"/>
                  <a:pt x="148281" y="0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oval" w="med" len="me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F7051D-D820-DEAB-2010-CD077E9FC0E5}"/>
              </a:ext>
            </a:extLst>
          </p:cNvPr>
          <p:cNvSpPr/>
          <p:nvPr/>
        </p:nvSpPr>
        <p:spPr>
          <a:xfrm>
            <a:off x="6817855" y="2700425"/>
            <a:ext cx="246239" cy="562010"/>
          </a:xfrm>
          <a:custGeom>
            <a:avLst/>
            <a:gdLst>
              <a:gd name="csX0" fmla="*/ 9476 w 246239"/>
              <a:gd name="csY0" fmla="*/ 0 h 562010"/>
              <a:gd name="csX1" fmla="*/ 34868 w 246239"/>
              <a:gd name="csY1" fmla="*/ 318834 h 562010"/>
              <a:gd name="csX2" fmla="*/ 246239 w 246239"/>
              <a:gd name="csY2" fmla="*/ 562011 h 562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6239" h="562010">
                <a:moveTo>
                  <a:pt x="9476" y="0"/>
                </a:moveTo>
                <a:cubicBezTo>
                  <a:pt x="-5604" y="105729"/>
                  <a:pt x="-6384" y="218565"/>
                  <a:pt x="34868" y="318834"/>
                </a:cubicBezTo>
                <a:cubicBezTo>
                  <a:pt x="73000" y="411390"/>
                  <a:pt x="162003" y="508453"/>
                  <a:pt x="246239" y="562011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oval" w="med" len="med"/>
            <a:tailEnd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B04B35-960B-8350-CC0C-C6D8CDE9C8DC}"/>
              </a:ext>
            </a:extLst>
          </p:cNvPr>
          <p:cNvSpPr/>
          <p:nvPr/>
        </p:nvSpPr>
        <p:spPr>
          <a:xfrm>
            <a:off x="7039810" y="2569824"/>
            <a:ext cx="1860157" cy="2545991"/>
          </a:xfrm>
          <a:custGeom>
            <a:avLst/>
            <a:gdLst>
              <a:gd name="csX0" fmla="*/ 79575 w 1860157"/>
              <a:gd name="csY0" fmla="*/ 0 h 2545991"/>
              <a:gd name="csX1" fmla="*/ 41964 w 1860157"/>
              <a:gd name="csY1" fmla="*/ 758910 h 2545991"/>
              <a:gd name="csX2" fmla="*/ 254375 w 1860157"/>
              <a:gd name="csY2" fmla="*/ 1181479 h 2545991"/>
              <a:gd name="csX3" fmla="*/ 618187 w 1860157"/>
              <a:gd name="csY3" fmla="*/ 1595036 h 2545991"/>
              <a:gd name="csX4" fmla="*/ 1017358 w 1860157"/>
              <a:gd name="csY4" fmla="*/ 1942122 h 2545991"/>
              <a:gd name="csX5" fmla="*/ 1860157 w 1860157"/>
              <a:gd name="csY5" fmla="*/ 2545991 h 2545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60157" h="2545991">
                <a:moveTo>
                  <a:pt x="79575" y="0"/>
                </a:moveTo>
                <a:cubicBezTo>
                  <a:pt x="79575" y="0"/>
                  <a:pt x="-70872" y="400471"/>
                  <a:pt x="41964" y="758910"/>
                </a:cubicBezTo>
                <a:cubicBezTo>
                  <a:pt x="41964" y="758910"/>
                  <a:pt x="112767" y="991080"/>
                  <a:pt x="254375" y="1181479"/>
                </a:cubicBezTo>
                <a:cubicBezTo>
                  <a:pt x="254375" y="1181479"/>
                  <a:pt x="442088" y="1437742"/>
                  <a:pt x="618187" y="1595036"/>
                </a:cubicBezTo>
                <a:cubicBezTo>
                  <a:pt x="618187" y="1595036"/>
                  <a:pt x="855471" y="1831020"/>
                  <a:pt x="1017358" y="1942122"/>
                </a:cubicBezTo>
                <a:cubicBezTo>
                  <a:pt x="1017358" y="1942122"/>
                  <a:pt x="1620533" y="2392597"/>
                  <a:pt x="1860157" y="2545991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EEA857-50C3-0174-805D-42065EEA78C9}"/>
              </a:ext>
            </a:extLst>
          </p:cNvPr>
          <p:cNvSpPr/>
          <p:nvPr/>
        </p:nvSpPr>
        <p:spPr>
          <a:xfrm>
            <a:off x="7353116" y="2554311"/>
            <a:ext cx="318227" cy="1056597"/>
          </a:xfrm>
          <a:custGeom>
            <a:avLst/>
            <a:gdLst>
              <a:gd name="csX0" fmla="*/ 0 w 318227"/>
              <a:gd name="csY0" fmla="*/ 0 h 1056597"/>
              <a:gd name="csX1" fmla="*/ 163013 w 318227"/>
              <a:gd name="csY1" fmla="*/ 776676 h 1056597"/>
              <a:gd name="csX2" fmla="*/ 318227 w 318227"/>
              <a:gd name="csY2" fmla="*/ 1056598 h 10565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8227" h="1056597">
                <a:moveTo>
                  <a:pt x="0" y="0"/>
                </a:moveTo>
                <a:cubicBezTo>
                  <a:pt x="0" y="0"/>
                  <a:pt x="0" y="420403"/>
                  <a:pt x="163013" y="776676"/>
                </a:cubicBezTo>
                <a:cubicBezTo>
                  <a:pt x="163013" y="776676"/>
                  <a:pt x="233037" y="948182"/>
                  <a:pt x="318227" y="1056598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75CBA36-4CB8-5160-7682-A74BFA1699DC}"/>
              </a:ext>
            </a:extLst>
          </p:cNvPr>
          <p:cNvSpPr/>
          <p:nvPr/>
        </p:nvSpPr>
        <p:spPr>
          <a:xfrm>
            <a:off x="7559721" y="2537759"/>
            <a:ext cx="475694" cy="1107468"/>
          </a:xfrm>
          <a:custGeom>
            <a:avLst/>
            <a:gdLst>
              <a:gd name="csX0" fmla="*/ 0 w 475694"/>
              <a:gd name="csY0" fmla="*/ 0 h 1107468"/>
              <a:gd name="csX1" fmla="*/ 475694 w 475694"/>
              <a:gd name="csY1" fmla="*/ 1107469 h 110746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75694" h="1107468">
                <a:moveTo>
                  <a:pt x="0" y="0"/>
                </a:moveTo>
                <a:cubicBezTo>
                  <a:pt x="0" y="0"/>
                  <a:pt x="81897" y="658294"/>
                  <a:pt x="475694" y="1107469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C2065F-8326-B841-0729-EF49B95B0CEF}"/>
              </a:ext>
            </a:extLst>
          </p:cNvPr>
          <p:cNvSpPr/>
          <p:nvPr/>
        </p:nvSpPr>
        <p:spPr>
          <a:xfrm>
            <a:off x="7721174" y="2554311"/>
            <a:ext cx="471274" cy="1101922"/>
          </a:xfrm>
          <a:custGeom>
            <a:avLst/>
            <a:gdLst>
              <a:gd name="csX0" fmla="*/ 0 w 471274"/>
              <a:gd name="csY0" fmla="*/ 0 h 1101922"/>
              <a:gd name="csX1" fmla="*/ 471274 w 471274"/>
              <a:gd name="csY1" fmla="*/ 1101922 h 1101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71274" h="1101922">
                <a:moveTo>
                  <a:pt x="0" y="0"/>
                </a:moveTo>
                <a:cubicBezTo>
                  <a:pt x="0" y="0"/>
                  <a:pt x="329667" y="303148"/>
                  <a:pt x="471274" y="1101922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triangle"/>
            <a:tailEnd type="oval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E482A50-44F4-6D61-6DCF-A94B7519407C}"/>
              </a:ext>
            </a:extLst>
          </p:cNvPr>
          <p:cNvSpPr/>
          <p:nvPr/>
        </p:nvSpPr>
        <p:spPr>
          <a:xfrm rot="7651586">
            <a:off x="7646221" y="3677014"/>
            <a:ext cx="403194" cy="669498"/>
          </a:xfrm>
          <a:custGeom>
            <a:avLst/>
            <a:gdLst>
              <a:gd name="csX0" fmla="*/ 0 w 2112588"/>
              <a:gd name="csY0" fmla="*/ 0 h 244772"/>
              <a:gd name="csX1" fmla="*/ 485574 w 2112588"/>
              <a:gd name="csY1" fmla="*/ 226104 h 244772"/>
              <a:gd name="csX2" fmla="*/ 1041605 w 2112588"/>
              <a:gd name="csY2" fmla="*/ 204438 h 244772"/>
              <a:gd name="csX3" fmla="*/ 1514526 w 2112588"/>
              <a:gd name="csY3" fmla="*/ 95589 h 244772"/>
              <a:gd name="csX4" fmla="*/ 1916469 w 2112588"/>
              <a:gd name="csY4" fmla="*/ 42812 h 244772"/>
              <a:gd name="csX5" fmla="*/ 2112588 w 2112588"/>
              <a:gd name="csY5" fmla="*/ 42812 h 244772"/>
              <a:gd name="csX0" fmla="*/ 0 w 2064776"/>
              <a:gd name="csY0" fmla="*/ 1179200 h 1179200"/>
              <a:gd name="csX1" fmla="*/ 437762 w 2064776"/>
              <a:gd name="csY1" fmla="*/ 186104 h 1179200"/>
              <a:gd name="csX2" fmla="*/ 993793 w 2064776"/>
              <a:gd name="csY2" fmla="*/ 164438 h 1179200"/>
              <a:gd name="csX3" fmla="*/ 1466714 w 2064776"/>
              <a:gd name="csY3" fmla="*/ 55589 h 1179200"/>
              <a:gd name="csX4" fmla="*/ 1868657 w 2064776"/>
              <a:gd name="csY4" fmla="*/ 2812 h 1179200"/>
              <a:gd name="csX5" fmla="*/ 2064776 w 2064776"/>
              <a:gd name="csY5" fmla="*/ 2812 h 1179200"/>
              <a:gd name="csX0" fmla="*/ 0 w 2064776"/>
              <a:gd name="csY0" fmla="*/ 1179200 h 1179200"/>
              <a:gd name="csX1" fmla="*/ 455691 w 2064776"/>
              <a:gd name="csY1" fmla="*/ 592504 h 1179200"/>
              <a:gd name="csX2" fmla="*/ 993793 w 2064776"/>
              <a:gd name="csY2" fmla="*/ 164438 h 1179200"/>
              <a:gd name="csX3" fmla="*/ 1466714 w 2064776"/>
              <a:gd name="csY3" fmla="*/ 55589 h 1179200"/>
              <a:gd name="csX4" fmla="*/ 1868657 w 2064776"/>
              <a:gd name="csY4" fmla="*/ 2812 h 1179200"/>
              <a:gd name="csX5" fmla="*/ 2064776 w 2064776"/>
              <a:gd name="csY5" fmla="*/ 2812 h 1179200"/>
              <a:gd name="csX0" fmla="*/ 0 w 1868657"/>
              <a:gd name="csY0" fmla="*/ 1176437 h 1176437"/>
              <a:gd name="csX1" fmla="*/ 455691 w 1868657"/>
              <a:gd name="csY1" fmla="*/ 589741 h 1176437"/>
              <a:gd name="csX2" fmla="*/ 993793 w 1868657"/>
              <a:gd name="csY2" fmla="*/ 161675 h 1176437"/>
              <a:gd name="csX3" fmla="*/ 1466714 w 1868657"/>
              <a:gd name="csY3" fmla="*/ 52826 h 1176437"/>
              <a:gd name="csX4" fmla="*/ 1868657 w 1868657"/>
              <a:gd name="csY4" fmla="*/ 49 h 1176437"/>
              <a:gd name="csX0" fmla="*/ 0 w 1466714"/>
              <a:gd name="csY0" fmla="*/ 1123611 h 1123611"/>
              <a:gd name="csX1" fmla="*/ 455691 w 1466714"/>
              <a:gd name="csY1" fmla="*/ 536915 h 1123611"/>
              <a:gd name="csX2" fmla="*/ 993793 w 1466714"/>
              <a:gd name="csY2" fmla="*/ 108849 h 1123611"/>
              <a:gd name="csX3" fmla="*/ 1466714 w 1466714"/>
              <a:gd name="csY3" fmla="*/ 0 h 1123611"/>
              <a:gd name="csX0" fmla="*/ 0 w 993793"/>
              <a:gd name="csY0" fmla="*/ 1014762 h 1014762"/>
              <a:gd name="csX1" fmla="*/ 455691 w 993793"/>
              <a:gd name="csY1" fmla="*/ 428066 h 1014762"/>
              <a:gd name="csX2" fmla="*/ 993793 w 993793"/>
              <a:gd name="csY2" fmla="*/ 0 h 1014762"/>
              <a:gd name="csX0" fmla="*/ 0 w 993793"/>
              <a:gd name="csY0" fmla="*/ 1014762 h 1014762"/>
              <a:gd name="csX1" fmla="*/ 283569 w 993793"/>
              <a:gd name="csY1" fmla="*/ 406551 h 1014762"/>
              <a:gd name="csX2" fmla="*/ 993793 w 993793"/>
              <a:gd name="csY2" fmla="*/ 0 h 1014762"/>
              <a:gd name="csX0" fmla="*/ 0 w 638791"/>
              <a:gd name="csY0" fmla="*/ 1079308 h 1079308"/>
              <a:gd name="csX1" fmla="*/ 283569 w 638791"/>
              <a:gd name="csY1" fmla="*/ 471097 h 1079308"/>
              <a:gd name="csX2" fmla="*/ 638791 w 638791"/>
              <a:gd name="csY2" fmla="*/ 0 h 1079308"/>
              <a:gd name="csX0" fmla="*/ 0 w 638791"/>
              <a:gd name="csY0" fmla="*/ 1079308 h 1079308"/>
              <a:gd name="csX1" fmla="*/ 238261 w 638791"/>
              <a:gd name="csY1" fmla="*/ 458740 h 1079308"/>
              <a:gd name="csX2" fmla="*/ 638791 w 638791"/>
              <a:gd name="csY2" fmla="*/ 0 h 1079308"/>
              <a:gd name="csX0" fmla="*/ 0 w 894164"/>
              <a:gd name="csY0" fmla="*/ 1054594 h 1054594"/>
              <a:gd name="csX1" fmla="*/ 238261 w 894164"/>
              <a:gd name="csY1" fmla="*/ 434026 h 1054594"/>
              <a:gd name="csX2" fmla="*/ 894164 w 894164"/>
              <a:gd name="csY2" fmla="*/ 0 h 1054594"/>
              <a:gd name="csX0" fmla="*/ 0 w 894164"/>
              <a:gd name="csY0" fmla="*/ 1054594 h 1054594"/>
              <a:gd name="csX1" fmla="*/ 279450 w 894164"/>
              <a:gd name="csY1" fmla="*/ 376361 h 1054594"/>
              <a:gd name="csX2" fmla="*/ 894164 w 894164"/>
              <a:gd name="csY2" fmla="*/ 0 h 1054594"/>
              <a:gd name="csX0" fmla="*/ 0 w 894164"/>
              <a:gd name="csY0" fmla="*/ 1054594 h 1054594"/>
              <a:gd name="csX1" fmla="*/ 279450 w 894164"/>
              <a:gd name="csY1" fmla="*/ 376361 h 1054594"/>
              <a:gd name="csX2" fmla="*/ 894164 w 894164"/>
              <a:gd name="csY2" fmla="*/ 0 h 1054594"/>
              <a:gd name="csX0" fmla="*/ 0 w 894164"/>
              <a:gd name="csY0" fmla="*/ 1054594 h 1054594"/>
              <a:gd name="csX1" fmla="*/ 279450 w 894164"/>
              <a:gd name="csY1" fmla="*/ 376361 h 1054594"/>
              <a:gd name="csX2" fmla="*/ 894164 w 894164"/>
              <a:gd name="csY2" fmla="*/ 0 h 1054594"/>
              <a:gd name="csX0" fmla="*/ 0 w 894164"/>
              <a:gd name="csY0" fmla="*/ 1054594 h 1054594"/>
              <a:gd name="csX1" fmla="*/ 279450 w 894164"/>
              <a:gd name="csY1" fmla="*/ 376361 h 1054594"/>
              <a:gd name="csX2" fmla="*/ 894164 w 894164"/>
              <a:gd name="csY2" fmla="*/ 0 h 1054594"/>
              <a:gd name="csX0" fmla="*/ 0 w 894164"/>
              <a:gd name="csY0" fmla="*/ 1054594 h 1054594"/>
              <a:gd name="csX1" fmla="*/ 279450 w 894164"/>
              <a:gd name="csY1" fmla="*/ 376361 h 1054594"/>
              <a:gd name="csX2" fmla="*/ 894164 w 894164"/>
              <a:gd name="csY2" fmla="*/ 0 h 1054594"/>
              <a:gd name="csX0" fmla="*/ 0 w 609354"/>
              <a:gd name="csY0" fmla="*/ 858749 h 858749"/>
              <a:gd name="csX1" fmla="*/ 279450 w 609354"/>
              <a:gd name="csY1" fmla="*/ 180516 h 858749"/>
              <a:gd name="csX2" fmla="*/ 609354 w 609354"/>
              <a:gd name="csY2" fmla="*/ 0 h 858749"/>
              <a:gd name="csX0" fmla="*/ 0 w 609354"/>
              <a:gd name="csY0" fmla="*/ 858749 h 858749"/>
              <a:gd name="csX1" fmla="*/ 165230 w 609354"/>
              <a:gd name="csY1" fmla="*/ 359871 h 858749"/>
              <a:gd name="csX2" fmla="*/ 609354 w 609354"/>
              <a:gd name="csY2" fmla="*/ 0 h 858749"/>
              <a:gd name="csX0" fmla="*/ 0 w 550810"/>
              <a:gd name="csY0" fmla="*/ 813784 h 813784"/>
              <a:gd name="csX1" fmla="*/ 165230 w 550810"/>
              <a:gd name="csY1" fmla="*/ 314906 h 813784"/>
              <a:gd name="csX2" fmla="*/ 550810 w 550810"/>
              <a:gd name="csY2" fmla="*/ 0 h 8137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50810" h="813784">
                <a:moveTo>
                  <a:pt x="0" y="813784"/>
                </a:moveTo>
                <a:cubicBezTo>
                  <a:pt x="0" y="813784"/>
                  <a:pt x="35576" y="508164"/>
                  <a:pt x="165230" y="314906"/>
                </a:cubicBezTo>
                <a:cubicBezTo>
                  <a:pt x="315651" y="90693"/>
                  <a:pt x="382306" y="89486"/>
                  <a:pt x="550810" y="0"/>
                </a:cubicBezTo>
              </a:path>
            </a:pathLst>
          </a:custGeom>
          <a:noFill/>
          <a:ln w="19050" cap="rnd">
            <a:solidFill>
              <a:srgbClr val="00B050"/>
            </a:solidFill>
            <a:prstDash val="solid"/>
            <a:round/>
            <a:headEnd type="triangle" w="med" len="med"/>
            <a:tailEnd type="oval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7C63E9-3CB4-0AC9-0D2D-2DBAB53581EC}"/>
              </a:ext>
            </a:extLst>
          </p:cNvPr>
          <p:cNvSpPr txBox="1"/>
          <p:nvPr/>
        </p:nvSpPr>
        <p:spPr>
          <a:xfrm>
            <a:off x="3958058" y="4832142"/>
            <a:ext cx="2195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Cortico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–brainstem glutamate projection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b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Regulates neurotransmitter release from the brainstem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755178-41D0-A1FC-9532-7A3AD83A9DE0}"/>
              </a:ext>
            </a:extLst>
          </p:cNvPr>
          <p:cNvCxnSpPr>
            <a:cxnSpLocks/>
          </p:cNvCxnSpPr>
          <p:nvPr/>
        </p:nvCxnSpPr>
        <p:spPr>
          <a:xfrm flipV="1">
            <a:off x="6134188" y="497183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A6507E3-F5B9-2435-7239-C5AB7898FC8C}"/>
              </a:ext>
            </a:extLst>
          </p:cNvPr>
          <p:cNvSpPr txBox="1"/>
          <p:nvPr/>
        </p:nvSpPr>
        <p:spPr>
          <a:xfrm>
            <a:off x="3844080" y="3123786"/>
            <a:ext cx="180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Cortico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–striatal glutamate pathway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3762351-458A-DBFB-A581-AC87E711D32E}"/>
              </a:ext>
            </a:extLst>
          </p:cNvPr>
          <p:cNvCxnSpPr>
            <a:cxnSpLocks/>
          </p:cNvCxnSpPr>
          <p:nvPr/>
        </p:nvCxnSpPr>
        <p:spPr>
          <a:xfrm flipV="1">
            <a:off x="5618399" y="3242304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0423BCA-87A8-88A8-2EC8-42C5432EC173}"/>
              </a:ext>
            </a:extLst>
          </p:cNvPr>
          <p:cNvSpPr txBox="1"/>
          <p:nvPr/>
        </p:nvSpPr>
        <p:spPr>
          <a:xfrm>
            <a:off x="8830462" y="1015343"/>
            <a:ext cx="2773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Thalamo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–cortical glutamate pathways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b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pathway innervates neurons in the cortex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738B62-D682-2F40-E1B5-FC71388B2711}"/>
              </a:ext>
            </a:extLst>
          </p:cNvPr>
          <p:cNvCxnSpPr>
            <a:cxnSpLocks/>
          </p:cNvCxnSpPr>
          <p:nvPr/>
        </p:nvCxnSpPr>
        <p:spPr>
          <a:xfrm flipH="1">
            <a:off x="7832726" y="1162050"/>
            <a:ext cx="835024" cy="1540637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5EE9C5-8828-2005-513B-B05E0D6DD477}"/>
              </a:ext>
            </a:extLst>
          </p:cNvPr>
          <p:cNvCxnSpPr>
            <a:cxnSpLocks/>
          </p:cNvCxnSpPr>
          <p:nvPr/>
        </p:nvCxnSpPr>
        <p:spPr>
          <a:xfrm flipV="1">
            <a:off x="8666383" y="116420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E7D1857-585D-1F7E-A958-78ADDF409ADA}"/>
              </a:ext>
            </a:extLst>
          </p:cNvPr>
          <p:cNvSpPr txBox="1"/>
          <p:nvPr/>
        </p:nvSpPr>
        <p:spPr>
          <a:xfrm>
            <a:off x="4314895" y="1356855"/>
            <a:ext cx="209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Cortico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–thalamic glutamate pathways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B460CC4-3534-53DF-60B9-7549A23F84F8}"/>
              </a:ext>
            </a:extLst>
          </p:cNvPr>
          <p:cNvCxnSpPr>
            <a:cxnSpLocks/>
          </p:cNvCxnSpPr>
          <p:nvPr/>
        </p:nvCxnSpPr>
        <p:spPr>
          <a:xfrm>
            <a:off x="6572250" y="1496187"/>
            <a:ext cx="1012825" cy="1209675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F470A1-D1F8-60CA-C4B6-EA99943B94CA}"/>
              </a:ext>
            </a:extLst>
          </p:cNvPr>
          <p:cNvCxnSpPr>
            <a:cxnSpLocks/>
          </p:cNvCxnSpPr>
          <p:nvPr/>
        </p:nvCxnSpPr>
        <p:spPr>
          <a:xfrm flipV="1">
            <a:off x="6378798" y="1495354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ECAACAC-D02C-F88A-02A0-F65A0A89410A}"/>
              </a:ext>
            </a:extLst>
          </p:cNvPr>
          <p:cNvSpPr txBox="1"/>
          <p:nvPr/>
        </p:nvSpPr>
        <p:spPr>
          <a:xfrm>
            <a:off x="9795218" y="5151883"/>
            <a:ext cx="209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Hippocampal–striatal glutamate pathway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4CDD14-1443-E398-BAA5-5D5FBC1FAA8A}"/>
              </a:ext>
            </a:extLst>
          </p:cNvPr>
          <p:cNvCxnSpPr>
            <a:cxnSpLocks/>
          </p:cNvCxnSpPr>
          <p:nvPr/>
        </p:nvCxnSpPr>
        <p:spPr>
          <a:xfrm flipH="1" flipV="1">
            <a:off x="8035415" y="4207637"/>
            <a:ext cx="1597535" cy="1092201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E8C11BB-FD53-FD02-189D-5B5D27766956}"/>
              </a:ext>
            </a:extLst>
          </p:cNvPr>
          <p:cNvCxnSpPr>
            <a:cxnSpLocks/>
          </p:cNvCxnSpPr>
          <p:nvPr/>
        </p:nvCxnSpPr>
        <p:spPr>
          <a:xfrm flipV="1">
            <a:off x="9634332" y="5297323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F2F119-4C22-24DD-AD9F-A098DD86DC50}"/>
              </a:ext>
            </a:extLst>
          </p:cNvPr>
          <p:cNvCxnSpPr>
            <a:cxnSpLocks/>
          </p:cNvCxnSpPr>
          <p:nvPr/>
        </p:nvCxnSpPr>
        <p:spPr>
          <a:xfrm flipH="1">
            <a:off x="6326981" y="4210812"/>
            <a:ext cx="1383507" cy="762000"/>
          </a:xfrm>
          <a:prstGeom prst="line">
            <a:avLst/>
          </a:prstGeom>
          <a:ln w="9525">
            <a:solidFill>
              <a:schemeClr val="tx2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CD0A7F-FEAD-A71D-BB01-D43F112173CE}"/>
              </a:ext>
            </a:extLst>
          </p:cNvPr>
          <p:cNvCxnSpPr>
            <a:cxnSpLocks/>
          </p:cNvCxnSpPr>
          <p:nvPr/>
        </p:nvCxnSpPr>
        <p:spPr>
          <a:xfrm flipH="1" flipV="1">
            <a:off x="5810251" y="3241643"/>
            <a:ext cx="1747837" cy="173832"/>
          </a:xfrm>
          <a:prstGeom prst="line">
            <a:avLst/>
          </a:prstGeom>
          <a:ln w="9525">
            <a:solidFill>
              <a:schemeClr val="tx2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7519FB3-FDC3-B88B-CEF2-3D6DE4AA995E}"/>
              </a:ext>
            </a:extLst>
          </p:cNvPr>
          <p:cNvSpPr txBox="1"/>
          <p:nvPr/>
        </p:nvSpPr>
        <p:spPr>
          <a:xfrm>
            <a:off x="3634741" y="2096219"/>
            <a:ext cx="2015262" cy="8822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Cortico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–cortical glutamate pathways</a:t>
            </a:r>
            <a:r>
              <a:rPr kumimoji="0" lang="en-GB" sz="1200" b="1" i="0" u="none" strike="noStrike" kern="1200" cap="none" spc="0" normalizeH="0" baseline="3000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These can be direct, or indirect via GABA neurons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1A5DE5F-F62C-C48E-E7E9-F8DD417EB36E}"/>
              </a:ext>
            </a:extLst>
          </p:cNvPr>
          <p:cNvCxnSpPr>
            <a:cxnSpLocks/>
          </p:cNvCxnSpPr>
          <p:nvPr/>
        </p:nvCxnSpPr>
        <p:spPr>
          <a:xfrm flipV="1">
            <a:off x="5618399" y="2220946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8C04D9-B189-7F97-8C5A-05011E7EA3F4}"/>
              </a:ext>
            </a:extLst>
          </p:cNvPr>
          <p:cNvCxnSpPr>
            <a:cxnSpLocks/>
          </p:cNvCxnSpPr>
          <p:nvPr/>
        </p:nvCxnSpPr>
        <p:spPr>
          <a:xfrm>
            <a:off x="5805488" y="2220087"/>
            <a:ext cx="740647" cy="789561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8CCE3E6-6DF5-2DA2-51A6-B4B49421A27E}"/>
              </a:ext>
            </a:extLst>
          </p:cNvPr>
          <p:cNvCxnSpPr>
            <a:cxnSpLocks/>
          </p:cNvCxnSpPr>
          <p:nvPr/>
        </p:nvCxnSpPr>
        <p:spPr>
          <a:xfrm>
            <a:off x="7990500" y="4375549"/>
            <a:ext cx="0" cy="1104319"/>
          </a:xfrm>
          <a:prstGeom prst="line">
            <a:avLst/>
          </a:prstGeom>
          <a:ln w="5080">
            <a:solidFill>
              <a:schemeClr val="tx1"/>
            </a:solidFill>
            <a:prstDash val="solid"/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11C1185-F941-E035-4F2A-5A57FC4ACE2E}"/>
              </a:ext>
            </a:extLst>
          </p:cNvPr>
          <p:cNvSpPr txBox="1"/>
          <p:nvPr/>
        </p:nvSpPr>
        <p:spPr>
          <a:xfrm>
            <a:off x="7685763" y="5469955"/>
            <a:ext cx="12555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Hippocampus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1F8AB18-3535-3C5D-B245-58CB1A494993}"/>
              </a:ext>
            </a:extLst>
          </p:cNvPr>
          <p:cNvCxnSpPr>
            <a:cxnSpLocks/>
          </p:cNvCxnSpPr>
          <p:nvPr/>
        </p:nvCxnSpPr>
        <p:spPr>
          <a:xfrm flipV="1">
            <a:off x="7719139" y="2246638"/>
            <a:ext cx="1319778" cy="1326748"/>
          </a:xfrm>
          <a:prstGeom prst="line">
            <a:avLst/>
          </a:prstGeom>
          <a:ln w="5080">
            <a:solidFill>
              <a:schemeClr val="tx1"/>
            </a:solidFill>
            <a:prstDash val="solid"/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8F7A553-9E13-4246-3AF5-0B3538466CDB}"/>
              </a:ext>
            </a:extLst>
          </p:cNvPr>
          <p:cNvSpPr txBox="1"/>
          <p:nvPr/>
        </p:nvSpPr>
        <p:spPr>
          <a:xfrm>
            <a:off x="8739122" y="1985535"/>
            <a:ext cx="12555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Striatum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A4267D-95A8-2783-823B-FBEE5D34E2F6}"/>
              </a:ext>
            </a:extLst>
          </p:cNvPr>
          <p:cNvSpPr txBox="1"/>
          <p:nvPr/>
        </p:nvSpPr>
        <p:spPr>
          <a:xfrm>
            <a:off x="4329627" y="3961267"/>
            <a:ext cx="1204186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Hypothalamus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91856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603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Glutamate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26</cp:revision>
  <cp:lastPrinted>2025-11-25T10:22:13Z</cp:lastPrinted>
  <dcterms:created xsi:type="dcterms:W3CDTF">2024-10-28T13:51:27Z</dcterms:created>
  <dcterms:modified xsi:type="dcterms:W3CDTF">2026-04-28T00:06:55Z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