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411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GABA is the main inhibitory neurotransmitter found in the brain.</a:t>
            </a:r>
            <a:r>
              <a:rPr lang="en-GB" baseline="30000" dirty="0"/>
              <a:t>1,2 </a:t>
            </a:r>
            <a:r>
              <a:rPr lang="en-GB" dirty="0"/>
              <a:t>GABA is synthesised predominantly from glutamate, by the enzyme glutamate decarboxylase.</a:t>
            </a:r>
            <a:r>
              <a:rPr lang="en-GB" baseline="30000" dirty="0"/>
              <a:t>1</a:t>
            </a:r>
            <a:r>
              <a:rPr lang="en-GB" dirty="0"/>
              <a:t> The ionotropic GABA receptors are inhibitory, because when activated they allow the flow of negatively charged chloride ions across the membrane – reducing the probability of action potential initiation in postsynaptic neurons.</a:t>
            </a:r>
            <a:r>
              <a:rPr lang="en-GB" baseline="30000" dirty="0"/>
              <a:t>3</a:t>
            </a:r>
          </a:p>
          <a:p>
            <a:r>
              <a:rPr lang="en-GB" dirty="0"/>
              <a:t>Chemicals that function as GABA agonists have been used to treat various conditions, and include anticonvulsants, anxiolytics, benzodiazepines, and hypnotics.</a:t>
            </a:r>
            <a:r>
              <a:rPr lang="en-GB" baseline="30000" dirty="0"/>
              <a:t>4</a:t>
            </a:r>
          </a:p>
          <a:p>
            <a:r>
              <a:rPr lang="en-GB" dirty="0"/>
              <a:t>GABA is distributed throughout most areas of the brain, rather than being localised to specific areas or pathways.</a:t>
            </a:r>
            <a:r>
              <a:rPr lang="en-GB" baseline="30000" dirty="0"/>
              <a:t>2</a:t>
            </a:r>
            <a:r>
              <a:rPr lang="en-GB" dirty="0"/>
              <a:t> There are three types of GABA receptor, which although varied can typically be separated as follows:</a:t>
            </a:r>
            <a:r>
              <a:rPr lang="en-GB" baseline="30000" dirty="0"/>
              <a:t>3,7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GABA</a:t>
            </a:r>
            <a:r>
              <a:rPr lang="en-GB" baseline="-25000" dirty="0"/>
              <a:t>A</a:t>
            </a:r>
            <a:r>
              <a:rPr lang="en-GB" dirty="0"/>
              <a:t> – ionotropic chloride channel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GABA</a:t>
            </a:r>
            <a:r>
              <a:rPr lang="en-GB" baseline="-25000" dirty="0"/>
              <a:t>B</a:t>
            </a:r>
            <a:r>
              <a:rPr lang="en-GB" dirty="0"/>
              <a:t> – metabotropic G-protein-coupled receptor</a:t>
            </a:r>
          </a:p>
          <a:p>
            <a:pPr marL="181137" indent="-181137">
              <a:buFont typeface="Arial" panose="020B0604020202020204" pitchFamily="34" charset="0"/>
              <a:buChar char="•"/>
            </a:pPr>
            <a:r>
              <a:rPr lang="en-GB" dirty="0"/>
              <a:t>GABA</a:t>
            </a:r>
            <a:r>
              <a:rPr lang="en-GB" baseline="-25000" dirty="0"/>
              <a:t>C</a:t>
            </a:r>
            <a:r>
              <a:rPr lang="en-GB" dirty="0"/>
              <a:t> – ionotropic chloride channel.</a:t>
            </a:r>
          </a:p>
          <a:p>
            <a:r>
              <a:rPr lang="en-GB" dirty="0"/>
              <a:t>Glycine, the other major inhibitory neurotransmitter, has a more localised distribution (</a:t>
            </a:r>
            <a:r>
              <a:rPr lang="en-US" dirty="0"/>
              <a:t>about half of the inhibitory synapses in the spinal cord use glycine), and is a co-factor for activation of NMDA receptors.</a:t>
            </a:r>
            <a:r>
              <a:rPr lang="en-GB" baseline="30000" dirty="0"/>
              <a:t>1,8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Neurotransmitters. In: Kandel ER, Koester JD, Mack SH, Siegelbaum SA (eds).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McGraw-Hill, 2021.</a:t>
            </a:r>
          </a:p>
          <a:p>
            <a:pPr marL="228600" indent="-228600">
              <a:buFont typeface="+mj-lt"/>
              <a:buAutoNum type="arabicPeriod"/>
            </a:pPr>
            <a:r>
              <a:rPr lang="es-ES" dirty="0"/>
              <a:t>Ochoa-de la Paz LN, </a:t>
            </a:r>
            <a:r>
              <a:rPr lang="es-ES" dirty="0" err="1"/>
              <a:t>Gulias</a:t>
            </a:r>
            <a:r>
              <a:rPr lang="es-ES" dirty="0"/>
              <a:t>-Cañizo R, </a:t>
            </a:r>
            <a:r>
              <a:rPr lang="es-ES" dirty="0" err="1"/>
              <a:t>D´Abril</a:t>
            </a:r>
            <a:r>
              <a:rPr lang="es-ES" dirty="0"/>
              <a:t> Ruíz-</a:t>
            </a:r>
            <a:r>
              <a:rPr lang="es-ES" dirty="0" err="1"/>
              <a:t>Leyja</a:t>
            </a:r>
            <a:r>
              <a:rPr lang="es-ES" dirty="0"/>
              <a:t> E, et al., </a:t>
            </a:r>
            <a:r>
              <a:rPr lang="en-US" dirty="0"/>
              <a:t>The role of GABA neurotransmitter in the human central nervous system, physiology, and pathophysiology. Revista Mexicana de </a:t>
            </a:r>
            <a:r>
              <a:rPr lang="en-US" dirty="0" err="1"/>
              <a:t>Neurociencia</a:t>
            </a:r>
            <a:r>
              <a:rPr lang="en-US" dirty="0"/>
              <a:t> 2021; 22 (2): 67–76.</a:t>
            </a:r>
            <a:endParaRPr lang="es-E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Jewett BE, Sharma S. Physiology, GABA. </a:t>
            </a:r>
            <a:r>
              <a:rPr lang="en-US" dirty="0" err="1"/>
              <a:t>StatPearls</a:t>
            </a:r>
            <a:r>
              <a:rPr lang="en-US" dirty="0"/>
              <a:t> [internet]. 2023.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Chen RJ, Sharma S. GABA receptor. </a:t>
            </a:r>
            <a:r>
              <a:rPr lang="en-US" dirty="0" err="1"/>
              <a:t>StatPearls</a:t>
            </a:r>
            <a:r>
              <a:rPr lang="en-US" dirty="0"/>
              <a:t> [internet]. 2025.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Paul MS, </a:t>
            </a:r>
            <a:r>
              <a:rPr lang="en-US" dirty="0" err="1"/>
              <a:t>Limaiem</a:t>
            </a:r>
            <a:r>
              <a:rPr lang="en-US" dirty="0"/>
              <a:t> F. Histology, Purkinje Cells. </a:t>
            </a:r>
            <a:r>
              <a:rPr lang="en-US" dirty="0" err="1"/>
              <a:t>StatPearls</a:t>
            </a:r>
            <a:r>
              <a:rPr lang="en-US" dirty="0"/>
              <a:t> [Internet]. 2025</a:t>
            </a:r>
            <a:r>
              <a:rPr lang="en-GB" dirty="0"/>
              <a:t>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The Cerebellum. In: Kandel ER, Koester JD, Mack SH, Siegelbaum SA (eds).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McGraw-Hill, 2021.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Qian H. GABA-C receptors in the vertebrate retina. </a:t>
            </a:r>
            <a:r>
              <a:rPr lang="en-US" dirty="0" err="1"/>
              <a:t>StatPearls</a:t>
            </a:r>
            <a:r>
              <a:rPr lang="en-US" dirty="0"/>
              <a:t> [internet]. 2007.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Neurotransmitters. In: Augustine GJ, Groh J, Huettel S, et al. (eds). Neuroscience. 7</a:t>
            </a:r>
            <a:r>
              <a:rPr lang="en-US" baseline="30000" dirty="0"/>
              <a:t>th</a:t>
            </a:r>
            <a:r>
              <a:rPr lang="en-US" dirty="0"/>
              <a:t> edition. Oxford University Press, 2023.</a:t>
            </a:r>
          </a:p>
          <a:p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37C2873-EBE5-CF42-9E30-7832FC02D1D9}" type="slidenum">
              <a:rPr lang="en-GB" noProof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lvl="0"/>
              <a:t>1</a:t>
            </a:fld>
            <a:endParaRPr lang="en-GB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8BDCC9D1-42AC-000A-4B54-268D6D4A9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31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B65216-9292-467D-914F-A87E616510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Fundamentals of neurobiology – Cellular and molecular neuroscience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7D8C5-192B-4F5B-924F-AE070111A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GABA</a:t>
            </a:r>
          </a:p>
        </p:txBody>
      </p:sp>
      <p:sp>
        <p:nvSpPr>
          <p:cNvPr id="1051" name="Content Placeholder 1050">
            <a:extLst>
              <a:ext uri="{FF2B5EF4-FFF2-40B4-BE49-F238E27FC236}">
                <a16:creationId xmlns:a16="http://schemas.microsoft.com/office/drawing/2014/main" id="{BBF7AAEF-430F-4E98-A522-0B834ECEC3EA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Axonal projection patterns of GABAergic neurons vary widely depending on the brain region and cell type, and can be broken down into two broad organizational categories:</a:t>
            </a:r>
            <a:r>
              <a:rPr lang="en-US" baseline="30000" dirty="0"/>
              <a:t>1-4</a:t>
            </a:r>
            <a:endParaRPr lang="en-US" dirty="0"/>
          </a:p>
          <a:p>
            <a:r>
              <a:rPr lang="en-US" b="1" dirty="0"/>
              <a:t>Local circuit GABAergic interneurons </a:t>
            </a:r>
            <a:r>
              <a:rPr lang="en-US" dirty="0"/>
              <a:t>project axons over a short distance and are common in many brain regions, including the hippocampus, thalamus, basal ganglia, hypothalamus, and brainstem.</a:t>
            </a:r>
            <a:r>
              <a:rPr lang="en-US" baseline="30000" dirty="0"/>
              <a:t>4</a:t>
            </a:r>
            <a:r>
              <a:rPr lang="en-US" dirty="0"/>
              <a:t> These interneurons interact with other nearby neurons, modifying their downstream activity</a:t>
            </a:r>
            <a:r>
              <a:rPr lang="en-US" baseline="30000" dirty="0"/>
              <a:t>1-3</a:t>
            </a:r>
            <a:endParaRPr lang="en-US" dirty="0"/>
          </a:p>
          <a:p>
            <a:r>
              <a:rPr lang="en-US" b="1" dirty="0"/>
              <a:t>Long-range GABAergic projections </a:t>
            </a:r>
            <a:r>
              <a:rPr lang="en-US" dirty="0"/>
              <a:t>project over long distances and form major inhibitory pathways within the brain</a:t>
            </a:r>
            <a:r>
              <a:rPr lang="en-US" baseline="30000" dirty="0"/>
              <a:t>2</a:t>
            </a:r>
            <a:r>
              <a:rPr lang="en-US" dirty="0"/>
              <a:t> </a:t>
            </a:r>
          </a:p>
          <a:p>
            <a:pPr lvl="1"/>
            <a:r>
              <a:rPr lang="en-US" sz="1600" dirty="0"/>
              <a:t>GABAergic neurons project from the thalamic reticular nucleus toward the ventral basalis, forming a self-modulatory loop called the thalamocortical pathway</a:t>
            </a:r>
            <a:r>
              <a:rPr lang="en-US" sz="1600" baseline="30000" dirty="0"/>
              <a:t>2</a:t>
            </a:r>
            <a:endParaRPr lang="en-US" sz="1600" dirty="0"/>
          </a:p>
          <a:p>
            <a:pPr lvl="1"/>
            <a:r>
              <a:rPr lang="en-US" sz="1600" dirty="0"/>
              <a:t>In the cerebellum, Purkinje cells are complex GABAergic neurons that project towards deep cerebellar nuclei</a:t>
            </a:r>
            <a:r>
              <a:rPr lang="en-US" sz="1600" baseline="30000" dirty="0"/>
              <a:t>2,5,6</a:t>
            </a:r>
            <a:endParaRPr lang="en-US" sz="1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8BDD1F-AF0A-49F1-972A-8C29F9499385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sz="1200">
                <a:solidFill>
                  <a:schemeClr val="tx1"/>
                </a:solidFill>
              </a:rPr>
              <a:t>Most inhibitory neurons in the brain use GABA or glycine</a:t>
            </a:r>
            <a:r>
              <a:rPr lang="en-GB" sz="1200" baseline="30000">
                <a:solidFill>
                  <a:schemeClr val="tx1"/>
                </a:solidFill>
              </a:rPr>
              <a:t>1,2</a:t>
            </a:r>
            <a:endParaRPr lang="en-GB" sz="1200">
              <a:solidFill>
                <a:schemeClr val="tx1"/>
              </a:solidFill>
            </a:endParaRPr>
          </a:p>
          <a:p>
            <a:r>
              <a:rPr lang="en-GB" sz="1200">
                <a:solidFill>
                  <a:schemeClr val="tx1"/>
                </a:solidFill>
              </a:rPr>
              <a:t>The predominant precursor for GABA is glutamate</a:t>
            </a:r>
            <a:r>
              <a:rPr lang="en-GB" sz="1200" baseline="30000">
                <a:solidFill>
                  <a:schemeClr val="tx1"/>
                </a:solidFill>
              </a:rPr>
              <a:t>1</a:t>
            </a:r>
          </a:p>
          <a:p>
            <a:r>
              <a:rPr lang="en-GB" sz="1200">
                <a:solidFill>
                  <a:schemeClr val="tx1"/>
                </a:solidFill>
              </a:rPr>
              <a:t>GABA is removed from the synapse by specific transporters (e.g., GAT-1, and GAT-3)</a:t>
            </a:r>
            <a:r>
              <a:rPr lang="en-GB" sz="1200" baseline="30000">
                <a:solidFill>
                  <a:schemeClr val="tx1"/>
                </a:solidFill>
              </a:rPr>
              <a:t>1,2</a:t>
            </a:r>
          </a:p>
          <a:p>
            <a:r>
              <a:rPr lang="en-GB" sz="1200">
                <a:solidFill>
                  <a:schemeClr val="tx1"/>
                </a:solidFill>
              </a:rPr>
              <a:t>GABA plays a key role in many functions of the brain</a:t>
            </a:r>
            <a:r>
              <a:rPr lang="en-GB" sz="1200" baseline="30000">
                <a:solidFill>
                  <a:schemeClr val="tx1"/>
                </a:solidFill>
              </a:rPr>
              <a:t>3,4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F1411-B14E-4F47-B10B-F7C70FA041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786941" cy="6192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GABA=gamma-aminobutyric acid</a:t>
            </a:r>
          </a:p>
          <a:p>
            <a:pPr marL="0" indent="0">
              <a:buNone/>
            </a:pPr>
            <a:endParaRPr lang="en-GB" dirty="0"/>
          </a:p>
          <a:p>
            <a:pPr defTabSz="915040">
              <a:defRPr/>
            </a:pPr>
            <a:r>
              <a:rPr lang="en-GB" dirty="0"/>
              <a:t>1. </a:t>
            </a:r>
            <a:r>
              <a:rPr lang="en-US" dirty="0"/>
              <a:t>Neurotransmitters. In: Kandel et al.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2021</a:t>
            </a:r>
            <a:r>
              <a:rPr lang="fr-FR" dirty="0"/>
              <a:t>; 2. Ochoa-de la Paz et al. </a:t>
            </a:r>
            <a:r>
              <a:rPr lang="fr-FR" dirty="0" err="1"/>
              <a:t>Revista</a:t>
            </a:r>
            <a:r>
              <a:rPr lang="fr-FR" dirty="0"/>
              <a:t> </a:t>
            </a:r>
            <a:r>
              <a:rPr lang="fr-FR" dirty="0" err="1"/>
              <a:t>Mexicana</a:t>
            </a:r>
            <a:r>
              <a:rPr lang="fr-FR" dirty="0"/>
              <a:t> de </a:t>
            </a:r>
            <a:r>
              <a:rPr lang="fr-FR" dirty="0" err="1"/>
              <a:t>Neurociencia</a:t>
            </a:r>
            <a:r>
              <a:rPr lang="fr-FR" dirty="0"/>
              <a:t> 2021;22(2):67–76; </a:t>
            </a:r>
            <a:br>
              <a:rPr lang="fr-FR" dirty="0"/>
            </a:br>
            <a:r>
              <a:rPr lang="fr-FR" dirty="0"/>
              <a:t>3. </a:t>
            </a:r>
            <a:r>
              <a:rPr lang="en-US" dirty="0"/>
              <a:t>Jewett &amp; Sharma. Physiology, GABA. </a:t>
            </a:r>
            <a:r>
              <a:rPr lang="en-US" dirty="0" err="1"/>
              <a:t>StatPearls</a:t>
            </a:r>
            <a:r>
              <a:rPr lang="en-US" dirty="0"/>
              <a:t> [internet]. 2023; 4. Chen &amp; Sharma. GABA receptor. </a:t>
            </a:r>
            <a:r>
              <a:rPr lang="en-US" dirty="0" err="1"/>
              <a:t>StatPearls</a:t>
            </a:r>
            <a:r>
              <a:rPr lang="en-US" dirty="0"/>
              <a:t> [internet]. 2025; </a:t>
            </a:r>
            <a:br>
              <a:rPr lang="en-US" dirty="0"/>
            </a:br>
            <a:r>
              <a:rPr lang="en-US" dirty="0"/>
              <a:t>5. Paul &amp; </a:t>
            </a:r>
            <a:r>
              <a:rPr lang="en-US" dirty="0" err="1"/>
              <a:t>Limaiem</a:t>
            </a:r>
            <a:r>
              <a:rPr lang="en-US" dirty="0"/>
              <a:t>. Histology, Purkinje Cells. </a:t>
            </a:r>
            <a:r>
              <a:rPr lang="en-US" dirty="0" err="1"/>
              <a:t>StatPearls</a:t>
            </a:r>
            <a:r>
              <a:rPr lang="en-US" dirty="0"/>
              <a:t> [Internet]. 2025; 6. The Cerebellum. In: Kandel et al. Principles of Neural Science. 6</a:t>
            </a:r>
            <a:r>
              <a:rPr lang="en-US" baseline="30000" dirty="0"/>
              <a:t>th</a:t>
            </a:r>
            <a:r>
              <a:rPr lang="en-US" dirty="0"/>
              <a:t> edition. 2021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D462A8-FFF6-4964-A6E8-8EC66714EF9D}"/>
              </a:ext>
            </a:extLst>
          </p:cNvPr>
          <p:cNvGrpSpPr/>
          <p:nvPr/>
        </p:nvGrpSpPr>
        <p:grpSpPr>
          <a:xfrm>
            <a:off x="402215" y="4495704"/>
            <a:ext cx="2310244" cy="981221"/>
            <a:chOff x="1665576" y="4058279"/>
            <a:chExt cx="2592544" cy="114524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E44D3C-A6ED-45A0-85B5-696E0F5EE016}"/>
                </a:ext>
              </a:extLst>
            </p:cNvPr>
            <p:cNvSpPr txBox="1"/>
            <p:nvPr/>
          </p:nvSpPr>
          <p:spPr>
            <a:xfrm>
              <a:off x="1665576" y="4431574"/>
              <a:ext cx="6030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</a:t>
              </a:r>
              <a:r>
                <a: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901DDD8-EF2B-41BD-8A2C-0B9C6A5450C9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2200614" y="4835827"/>
              <a:ext cx="36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EC17CF5-959A-45B0-B3DB-11525E7778A7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2506724" y="4835827"/>
              <a:ext cx="36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40CF0D-73AD-466A-944D-D70739908F14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2818493" y="4835827"/>
              <a:ext cx="36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2CF31B5-4AFC-4538-BE19-F7C590DB48DC}"/>
                </a:ext>
              </a:extLst>
            </p:cNvPr>
            <p:cNvCxnSpPr>
              <a:cxnSpLocks/>
            </p:cNvCxnSpPr>
            <p:nvPr/>
          </p:nvCxnSpPr>
          <p:spPr>
            <a:xfrm rot="19800000">
              <a:off x="3121528" y="4835827"/>
              <a:ext cx="36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3E7BCD2-01A7-42DC-9847-FAE8806A69AB}"/>
                </a:ext>
              </a:extLst>
            </p:cNvPr>
            <p:cNvCxnSpPr>
              <a:cxnSpLocks/>
            </p:cNvCxnSpPr>
            <p:nvPr/>
          </p:nvCxnSpPr>
          <p:spPr>
            <a:xfrm rot="1800000" flipH="1">
              <a:off x="3433297" y="4835827"/>
              <a:ext cx="36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57FB76B-13EC-4B7D-8D78-638B02B6643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255528" y="4572177"/>
              <a:ext cx="36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78D2315-8EC2-42F2-AF43-00C0C4B066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299978" y="4572177"/>
              <a:ext cx="360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F2197F-2189-403D-97EE-62D534213316}"/>
                </a:ext>
              </a:extLst>
            </p:cNvPr>
            <p:cNvSpPr txBox="1"/>
            <p:nvPr/>
          </p:nvSpPr>
          <p:spPr>
            <a:xfrm>
              <a:off x="3274373" y="4058279"/>
              <a:ext cx="36420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5E93D98-58F1-408E-9BDF-FB5799B8DD8E}"/>
                </a:ext>
              </a:extLst>
            </p:cNvPr>
            <p:cNvSpPr txBox="1"/>
            <p:nvPr/>
          </p:nvSpPr>
          <p:spPr>
            <a:xfrm>
              <a:off x="3727205" y="4834195"/>
              <a:ext cx="53091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1717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OH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706600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679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GABA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27</cp:revision>
  <cp:lastPrinted>2025-11-25T10:22:13Z</cp:lastPrinted>
  <dcterms:created xsi:type="dcterms:W3CDTF">2024-10-28T13:51:27Z</dcterms:created>
  <dcterms:modified xsi:type="dcterms:W3CDTF">2026-04-28T00:11:13Z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