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09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21506"/>
            <a:ext cx="5510530" cy="4474894"/>
          </a:xfrm>
        </p:spPr>
        <p:txBody>
          <a:bodyPr/>
          <a:lstStyle/>
          <a:p>
            <a:r>
              <a:rPr lang="en-GB"/>
              <a:t>Dopamine receptors influence the activity of the second messenger, cyclic AMP, which is involved in many biochemical processes within a neuron.</a:t>
            </a:r>
            <a:r>
              <a:rPr lang="en-GB" baseline="30000"/>
              <a:t>4</a:t>
            </a:r>
            <a:r>
              <a:rPr lang="en-GB"/>
              <a:t> Dopamine receptor subtypes D</a:t>
            </a:r>
            <a:r>
              <a:rPr lang="en-GB" baseline="-25000"/>
              <a:t>1</a:t>
            </a:r>
            <a:r>
              <a:rPr lang="en-GB"/>
              <a:t> and D</a:t>
            </a:r>
            <a:r>
              <a:rPr lang="en-GB" baseline="-25000"/>
              <a:t>5</a:t>
            </a:r>
            <a:r>
              <a:rPr lang="en-GB"/>
              <a:t> increase the levels of cyclic AMP, whereas D</a:t>
            </a:r>
            <a:r>
              <a:rPr lang="en-GB" baseline="-25000"/>
              <a:t>2</a:t>
            </a:r>
            <a:r>
              <a:rPr lang="en-GB"/>
              <a:t>, D</a:t>
            </a:r>
            <a:r>
              <a:rPr lang="en-GB" baseline="-25000"/>
              <a:t>3</a:t>
            </a:r>
            <a:r>
              <a:rPr lang="en-GB"/>
              <a:t>, and D</a:t>
            </a:r>
            <a:r>
              <a:rPr lang="en-GB" baseline="-25000"/>
              <a:t>4</a:t>
            </a:r>
            <a:r>
              <a:rPr lang="en-GB"/>
              <a:t> subtypes decrease the levels of cyclic AMP (both mechanisms work via the promotion or inhibition, respectively, of adenyl cyclase, which catalyses the conversion of ATP to cAMP).</a:t>
            </a:r>
            <a:r>
              <a:rPr lang="en-GB" baseline="30000"/>
              <a:t>4</a:t>
            </a:r>
            <a:r>
              <a:rPr lang="en-GB"/>
              <a:t> Depending on which receptor subtype the neurotransmitter binds with on the postsynaptic neuron, dopamine can increase or decrease cellular activity.</a:t>
            </a:r>
            <a:r>
              <a:rPr lang="en-GB" baseline="30000"/>
              <a:t>5</a:t>
            </a:r>
            <a:endParaRPr lang="en-GB"/>
          </a:p>
          <a:p>
            <a:r>
              <a:rPr lang="en-GB"/>
              <a:t>Dopamine also plays a key role in the regulation of prolactin – a hormone, produced and released into the bloodstream by the pituitary gland, involved in the secretion of milk and breast growth; unusually high amounts are responsible for impotence and loss of libido in men, and changes in the menstrual cycle in women.</a:t>
            </a:r>
            <a:r>
              <a:rPr lang="en-GB" baseline="30000"/>
              <a:t>6 </a:t>
            </a:r>
            <a:r>
              <a:rPr lang="en-GB"/>
              <a:t>Certain D</a:t>
            </a:r>
            <a:r>
              <a:rPr lang="en-GB" baseline="-25000"/>
              <a:t>2</a:t>
            </a:r>
            <a:r>
              <a:rPr lang="en-GB"/>
              <a:t> receptor antagonists such as some antipsychotics, can cause hyperprolactinaemia.</a:t>
            </a:r>
            <a:r>
              <a:rPr lang="en-GB" baseline="30000"/>
              <a:t>6</a:t>
            </a:r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Neurotransmitters. In: Kandel ER, Koester JD, Mack SH, Siegelbaum SA (eds). Principles of Neural Science. 6</a:t>
            </a:r>
            <a:r>
              <a:rPr lang="en-US" baseline="30000"/>
              <a:t>th</a:t>
            </a:r>
            <a:r>
              <a:rPr lang="en-US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Neurotransmitters. In: Augustine GJ, Groh J, Huettel S, et al. (eds). Neuroscience. 7</a:t>
            </a:r>
            <a:r>
              <a:rPr lang="en-US" baseline="30000"/>
              <a:t>th</a:t>
            </a:r>
            <a:r>
              <a:rPr lang="en-US"/>
              <a:t> edition. Oxford University Press,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Stahl SM. Psychosis, schizophrenia, and the neurotransmitters networks dopamine, serotonin, and glutamate. In: Stahl’s Essential Psychopharmacology. Neuroscientific Basis and Practical Applications. 5</a:t>
            </a:r>
            <a:r>
              <a:rPr lang="en-GB" baseline="30000"/>
              <a:t>th</a:t>
            </a:r>
            <a:r>
              <a:rPr lang="en-GB"/>
              <a:t> edition. © Cambridge University Press, 2021.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Beaulieu JM, </a:t>
            </a:r>
            <a:r>
              <a:rPr lang="en-GB" err="1"/>
              <a:t>Gainetdinov</a:t>
            </a:r>
            <a:r>
              <a:rPr lang="en-GB"/>
              <a:t> RR. The physiology, </a:t>
            </a:r>
            <a:r>
              <a:rPr lang="en-GB" err="1"/>
              <a:t>signaling</a:t>
            </a:r>
            <a:r>
              <a:rPr lang="en-GB"/>
              <a:t>, and pharmacology of dopamine receptors. </a:t>
            </a:r>
            <a:r>
              <a:rPr lang="en-GB" err="1"/>
              <a:t>Pharmacol</a:t>
            </a:r>
            <a:r>
              <a:rPr lang="en-GB"/>
              <a:t> Rev 2011; 63 (1): 182–217.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Speranza L, di Porzio U, Viggiano D, et al. Dopamine: The neuromodulator of long-term synaptic plasticity, reward and movement control. Cells 2021; 10 (4): 735.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Al-Chalabi M, Bass AN, Alsalman I. Physiology, prolactin. </a:t>
            </a:r>
            <a:r>
              <a:rPr lang="en-GB" err="1"/>
              <a:t>StatPearls</a:t>
            </a:r>
            <a:r>
              <a:rPr lang="en-GB"/>
              <a:t> [internet].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65E57DF8-1899-0160-8564-53260B8B0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5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6CB869F-A892-447A-A9AD-03376D8290C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 lIns="360000" rIns="144000"/>
          <a:lstStyle/>
          <a:p>
            <a:r>
              <a:rPr lang="en-GB" sz="1200"/>
              <a:t>Dopamine is produced from the precursor molecule L-DOPA (dihydroxyphenylalanine) by </a:t>
            </a:r>
            <a:br>
              <a:rPr lang="en-GB" sz="1200"/>
            </a:br>
            <a:r>
              <a:rPr lang="en-GB" sz="1200"/>
              <a:t>DOPA decarboxylase</a:t>
            </a:r>
            <a:r>
              <a:rPr lang="en-GB" sz="1200" baseline="30000"/>
              <a:t>1,2</a:t>
            </a:r>
          </a:p>
          <a:p>
            <a:r>
              <a:rPr lang="en-GB" sz="1200">
                <a:solidFill>
                  <a:schemeClr val="tx1"/>
                </a:solidFill>
              </a:rPr>
              <a:t>Dopamine is removed from the synapse by specialised dopamine transporters, and is catabolised by monoamine oxidase (MAO) and catechol-O-methyltransferase (COMT)</a:t>
            </a:r>
            <a:r>
              <a:rPr lang="en-GB" sz="1200" baseline="30000">
                <a:solidFill>
                  <a:schemeClr val="tx1"/>
                </a:solidFill>
              </a:rPr>
              <a:t>1,2</a:t>
            </a:r>
          </a:p>
          <a:p>
            <a:r>
              <a:rPr lang="en-GB" sz="1200">
                <a:solidFill>
                  <a:schemeClr val="tx1"/>
                </a:solidFill>
              </a:rPr>
              <a:t>Dopamine is involved in movement control, motivation, reward, and reinforcement; many addictive substances work by affecting dopaminergic neurons</a:t>
            </a:r>
            <a:r>
              <a:rPr lang="en-GB" sz="1200" baseline="30000">
                <a:solidFill>
                  <a:schemeClr val="tx1"/>
                </a:solidFill>
              </a:rPr>
              <a:t>1,2</a:t>
            </a:r>
          </a:p>
          <a:p>
            <a:endParaRPr lang="en-GB" sz="1200"/>
          </a:p>
          <a:p>
            <a:endParaRPr lang="da-DK" sz="12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5DAB1D-C686-4334-9649-343BC83992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4552E-2E96-43E8-B93D-6FEDFFFC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Dopamine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C41136-6B20-4785-8660-CC042BD1CC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/>
              <a:t>Arrows show direction of tracts, from filled circles towards the direction of the arrows.</a:t>
            </a:r>
          </a:p>
          <a:p>
            <a:r>
              <a:rPr lang="en-GB"/>
              <a:t>1. </a:t>
            </a:r>
            <a:r>
              <a:rPr lang="en-US"/>
              <a:t>Kandel et al. Principles of Neural Science. 6</a:t>
            </a:r>
            <a:r>
              <a:rPr lang="en-US" baseline="30000"/>
              <a:t>th</a:t>
            </a:r>
            <a:r>
              <a:rPr lang="en-US"/>
              <a:t> edition. 2021</a:t>
            </a:r>
            <a:r>
              <a:rPr lang="en-GB"/>
              <a:t>; 2. </a:t>
            </a:r>
            <a:r>
              <a:rPr lang="en-US" sz="1000"/>
              <a:t>Augustine et al. Neuroscience. 7</a:t>
            </a:r>
            <a:r>
              <a:rPr lang="en-US" sz="1000" baseline="30000"/>
              <a:t>th</a:t>
            </a:r>
            <a:r>
              <a:rPr lang="en-US" sz="1000"/>
              <a:t> edition. 2023; 3. </a:t>
            </a:r>
            <a:r>
              <a:rPr lang="en-GB"/>
              <a:t> </a:t>
            </a:r>
            <a:r>
              <a:rPr lang="en-US"/>
              <a:t>Stahl SM. Stahl’s Essential Psychopharmacology. 5</a:t>
            </a:r>
            <a:r>
              <a:rPr lang="en-US" baseline="30000"/>
              <a:t>th</a:t>
            </a:r>
            <a:r>
              <a:rPr lang="en-US"/>
              <a:t> edition. 2021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9CFB8D3-32C1-3836-E7B1-BB7839A2E70A}"/>
              </a:ext>
            </a:extLst>
          </p:cNvPr>
          <p:cNvSpPr/>
          <p:nvPr/>
        </p:nvSpPr>
        <p:spPr>
          <a:xfrm>
            <a:off x="936216" y="5266145"/>
            <a:ext cx="647087" cy="758400"/>
          </a:xfrm>
          <a:custGeom>
            <a:avLst/>
            <a:gdLst>
              <a:gd name="connsiteX0" fmla="*/ 321449 w 647087"/>
              <a:gd name="connsiteY0" fmla="*/ 0 h 758400"/>
              <a:gd name="connsiteX1" fmla="*/ 647087 w 647087"/>
              <a:gd name="connsiteY1" fmla="*/ 181438 h 758400"/>
              <a:gd name="connsiteX2" fmla="*/ 647087 w 647087"/>
              <a:gd name="connsiteY2" fmla="*/ 563897 h 758400"/>
              <a:gd name="connsiteX3" fmla="*/ 325638 w 647087"/>
              <a:gd name="connsiteY3" fmla="*/ 758400 h 758400"/>
              <a:gd name="connsiteX4" fmla="*/ 0 w 647087"/>
              <a:gd name="connsiteY4" fmla="*/ 576962 h 758400"/>
              <a:gd name="connsiteX5" fmla="*/ 0 w 647087"/>
              <a:gd name="connsiteY5" fmla="*/ 194504 h 758400"/>
              <a:gd name="connsiteX6" fmla="*/ 321449 w 647087"/>
              <a:gd name="connsiteY6" fmla="*/ 0 h 7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87" h="758400">
                <a:moveTo>
                  <a:pt x="321449" y="0"/>
                </a:moveTo>
                <a:lnTo>
                  <a:pt x="647087" y="181438"/>
                </a:lnTo>
                <a:lnTo>
                  <a:pt x="647087" y="563897"/>
                </a:lnTo>
                <a:lnTo>
                  <a:pt x="325638" y="758400"/>
                </a:lnTo>
                <a:lnTo>
                  <a:pt x="0" y="576962"/>
                </a:lnTo>
                <a:lnTo>
                  <a:pt x="0" y="194504"/>
                </a:lnTo>
                <a:lnTo>
                  <a:pt x="32144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9EB1BD-6B1D-F80D-3432-514F00DEF291}"/>
              </a:ext>
            </a:extLst>
          </p:cNvPr>
          <p:cNvGrpSpPr/>
          <p:nvPr/>
        </p:nvGrpSpPr>
        <p:grpSpPr>
          <a:xfrm>
            <a:off x="219840" y="5060636"/>
            <a:ext cx="2621369" cy="1151653"/>
            <a:chOff x="1308690" y="1559703"/>
            <a:chExt cx="3150378" cy="134870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23D8A8-63AE-D9BA-8B30-1F3456A9024B}"/>
                </a:ext>
              </a:extLst>
            </p:cNvPr>
            <p:cNvSpPr txBox="1"/>
            <p:nvPr/>
          </p:nvSpPr>
          <p:spPr>
            <a:xfrm>
              <a:off x="1355917" y="2539072"/>
              <a:ext cx="530915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55F384F-9920-D488-C11C-DB697A6CBA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4093" y="2467376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023966C-6F93-68D2-D531-6C4194EAF72E}"/>
                </a:ext>
              </a:extLst>
            </p:cNvPr>
            <p:cNvSpPr txBox="1"/>
            <p:nvPr/>
          </p:nvSpPr>
          <p:spPr>
            <a:xfrm>
              <a:off x="3856018" y="1559703"/>
              <a:ext cx="603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NH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C9063C6-AB40-2364-B0A0-87D54475FF8D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124920" y="2159789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AEAEA74-4610-84ED-02E4-B8BDE1056A8D}"/>
                </a:ext>
              </a:extLst>
            </p:cNvPr>
            <p:cNvCxnSpPr>
              <a:cxnSpLocks/>
            </p:cNvCxnSpPr>
            <p:nvPr/>
          </p:nvCxnSpPr>
          <p:spPr>
            <a:xfrm>
              <a:off x="2565924" y="1912502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10264E0-0972-63F8-652D-D270068F6E23}"/>
                </a:ext>
              </a:extLst>
            </p:cNvPr>
            <p:cNvCxnSpPr>
              <a:cxnSpLocks/>
            </p:cNvCxnSpPr>
            <p:nvPr/>
          </p:nvCxnSpPr>
          <p:spPr>
            <a:xfrm>
              <a:off x="2168852" y="2013883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BEB8A28-63E6-3A0F-FBB4-22E6C04CA9A7}"/>
                </a:ext>
              </a:extLst>
            </p:cNvPr>
            <p:cNvCxnSpPr>
              <a:cxnSpLocks/>
            </p:cNvCxnSpPr>
            <p:nvPr/>
          </p:nvCxnSpPr>
          <p:spPr>
            <a:xfrm>
              <a:off x="2954605" y="2005469"/>
              <a:ext cx="0" cy="46638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BA7A3F7-F78D-A3AB-1B39-DE9E0D8249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9610" y="1788434"/>
              <a:ext cx="392876" cy="2268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4094DE9-27B3-2696-AE98-DC47F1ED5685}"/>
                </a:ext>
              </a:extLst>
            </p:cNvPr>
            <p:cNvCxnSpPr>
              <a:cxnSpLocks/>
            </p:cNvCxnSpPr>
            <p:nvPr/>
          </p:nvCxnSpPr>
          <p:spPr>
            <a:xfrm rot="18000000">
              <a:off x="2760004" y="1669056"/>
              <a:ext cx="0" cy="4703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37F4C76-DEE9-DF0D-84C5-1CCF799AA0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70879" y="2476615"/>
              <a:ext cx="385532" cy="2225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18290E-A6B5-9D4D-315E-AACC54E3C7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9483" y="2464996"/>
              <a:ext cx="406602" cy="23475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D4136F6-9F95-FF9D-384A-53545995AEA6}"/>
                </a:ext>
              </a:extLst>
            </p:cNvPr>
            <p:cNvCxnSpPr>
              <a:cxnSpLocks/>
            </p:cNvCxnSpPr>
            <p:nvPr/>
          </p:nvCxnSpPr>
          <p:spPr>
            <a:xfrm rot="3660000">
              <a:off x="2691891" y="2315791"/>
              <a:ext cx="0" cy="3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5EB7BD2-97B9-75E5-0574-111BBDD9C2E5}"/>
                </a:ext>
              </a:extLst>
            </p:cNvPr>
            <p:cNvCxnSpPr>
              <a:cxnSpLocks/>
            </p:cNvCxnSpPr>
            <p:nvPr/>
          </p:nvCxnSpPr>
          <p:spPr>
            <a:xfrm>
              <a:off x="1888089" y="1863906"/>
              <a:ext cx="280042" cy="1616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AD1C7E-BA91-2059-5FC5-925219D8A564}"/>
                </a:ext>
              </a:extLst>
            </p:cNvPr>
            <p:cNvSpPr txBox="1"/>
            <p:nvPr/>
          </p:nvSpPr>
          <p:spPr>
            <a:xfrm>
              <a:off x="1308690" y="1591448"/>
              <a:ext cx="530915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57759C4-5601-6449-4E31-1C0200A63F2C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2941919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725D126-71D1-9495-3FA7-8BCB02724FF3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3253688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32FA056-76FA-364F-B4F3-0B06C9647D35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3559798" y="1925260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172308B-5A8F-0F06-6152-802245D5B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1" t="10095" r="13683" b="13002"/>
          <a:stretch>
            <a:fillRect/>
          </a:stretch>
        </p:blipFill>
        <p:spPr>
          <a:xfrm>
            <a:off x="3703145" y="1058367"/>
            <a:ext cx="7944501" cy="4726917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07CA22-090C-A357-B9AA-0364E1660438}"/>
              </a:ext>
            </a:extLst>
          </p:cNvPr>
          <p:cNvCxnSpPr>
            <a:cxnSpLocks/>
          </p:cNvCxnSpPr>
          <p:nvPr/>
        </p:nvCxnSpPr>
        <p:spPr>
          <a:xfrm flipV="1">
            <a:off x="7275513" y="1903738"/>
            <a:ext cx="1357004" cy="1389531"/>
          </a:xfrm>
          <a:prstGeom prst="line">
            <a:avLst/>
          </a:prstGeom>
          <a:ln w="5080">
            <a:solidFill>
              <a:schemeClr val="tx1"/>
            </a:solidFill>
            <a:prstDash val="solid"/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E4AD914-4EC3-0408-6C76-C660561F760E}"/>
              </a:ext>
            </a:extLst>
          </p:cNvPr>
          <p:cNvSpPr/>
          <p:nvPr/>
        </p:nvSpPr>
        <p:spPr>
          <a:xfrm>
            <a:off x="7363681" y="3553975"/>
            <a:ext cx="674804" cy="286706"/>
          </a:xfrm>
          <a:custGeom>
            <a:avLst/>
            <a:gdLst>
              <a:gd name="csX0" fmla="*/ 934836 w 934835"/>
              <a:gd name="csY0" fmla="*/ 237227 h 237226"/>
              <a:gd name="csX1" fmla="*/ 0 w 934835"/>
              <a:gd name="csY1" fmla="*/ 150290 h 237226"/>
              <a:gd name="csX0" fmla="*/ 956685 w 956685"/>
              <a:gd name="csY0" fmla="*/ 230207 h 230207"/>
              <a:gd name="csX1" fmla="*/ 0 w 956685"/>
              <a:gd name="csY1" fmla="*/ 158510 h 230207"/>
              <a:gd name="csX0" fmla="*/ 956685 w 956685"/>
              <a:gd name="csY0" fmla="*/ 239193 h 239193"/>
              <a:gd name="csX1" fmla="*/ 0 w 956685"/>
              <a:gd name="csY1" fmla="*/ 167496 h 239193"/>
              <a:gd name="csX0" fmla="*/ 956685 w 956685"/>
              <a:gd name="csY0" fmla="*/ 236470 h 236470"/>
              <a:gd name="csX1" fmla="*/ 0 w 956685"/>
              <a:gd name="csY1" fmla="*/ 164773 h 236470"/>
              <a:gd name="csX0" fmla="*/ 956685 w 956685"/>
              <a:gd name="csY0" fmla="*/ 239193 h 239193"/>
              <a:gd name="csX1" fmla="*/ 0 w 956685"/>
              <a:gd name="csY1" fmla="*/ 167496 h 239193"/>
              <a:gd name="csX0" fmla="*/ 944462 w 944462"/>
              <a:gd name="csY0" fmla="*/ 323293 h 323293"/>
              <a:gd name="csX1" fmla="*/ 0 w 944462"/>
              <a:gd name="csY1" fmla="*/ 104524 h 323293"/>
              <a:gd name="csX0" fmla="*/ 944462 w 944462"/>
              <a:gd name="csY0" fmla="*/ 359216 h 359216"/>
              <a:gd name="csX1" fmla="*/ 0 w 944462"/>
              <a:gd name="csY1" fmla="*/ 140447 h 359216"/>
              <a:gd name="csX0" fmla="*/ 926217 w 926217"/>
              <a:gd name="csY0" fmla="*/ 394402 h 394402"/>
              <a:gd name="csX1" fmla="*/ 0 w 926217"/>
              <a:gd name="csY1" fmla="*/ 118083 h 394402"/>
              <a:gd name="csX0" fmla="*/ 962708 w 962708"/>
              <a:gd name="csY0" fmla="*/ 382233 h 382233"/>
              <a:gd name="csX1" fmla="*/ 0 w 962708"/>
              <a:gd name="csY1" fmla="*/ 125097 h 382233"/>
              <a:gd name="csX0" fmla="*/ 962708 w 962708"/>
              <a:gd name="csY0" fmla="*/ 334280 h 334280"/>
              <a:gd name="csX1" fmla="*/ 0 w 962708"/>
              <a:gd name="csY1" fmla="*/ 77144 h 334280"/>
              <a:gd name="csX0" fmla="*/ 962708 w 962708"/>
              <a:gd name="csY0" fmla="*/ 286706 h 286706"/>
              <a:gd name="csX1" fmla="*/ 0 w 962708"/>
              <a:gd name="csY1" fmla="*/ 29570 h 286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62708" h="286706">
                <a:moveTo>
                  <a:pt x="962708" y="286706"/>
                </a:moveTo>
                <a:cubicBezTo>
                  <a:pt x="671155" y="-20811"/>
                  <a:pt x="385523" y="-31572"/>
                  <a:pt x="0" y="29570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headEnd type="oval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55D14C3-9882-16F2-772E-1B3338A71BC2}"/>
              </a:ext>
            </a:extLst>
          </p:cNvPr>
          <p:cNvSpPr/>
          <p:nvPr/>
        </p:nvSpPr>
        <p:spPr>
          <a:xfrm>
            <a:off x="5897929" y="2767861"/>
            <a:ext cx="2159664" cy="1215909"/>
          </a:xfrm>
          <a:custGeom>
            <a:avLst/>
            <a:gdLst>
              <a:gd name="csX0" fmla="*/ 243494 w 2159664"/>
              <a:gd name="csY0" fmla="*/ 0 h 1215909"/>
              <a:gd name="csX1" fmla="*/ 0 w 2159664"/>
              <a:gd name="csY1" fmla="*/ 574530 h 1215909"/>
              <a:gd name="csX2" fmla="*/ 620857 w 2159664"/>
              <a:gd name="csY2" fmla="*/ 1153737 h 1215909"/>
              <a:gd name="csX3" fmla="*/ 1692506 w 2159664"/>
              <a:gd name="csY3" fmla="*/ 825904 h 1215909"/>
              <a:gd name="csX4" fmla="*/ 2159664 w 2159664"/>
              <a:gd name="csY4" fmla="*/ 1215909 h 1215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59664" h="1215909">
                <a:moveTo>
                  <a:pt x="243494" y="0"/>
                </a:moveTo>
                <a:cubicBezTo>
                  <a:pt x="110923" y="117590"/>
                  <a:pt x="0" y="291205"/>
                  <a:pt x="0" y="574530"/>
                </a:cubicBezTo>
                <a:cubicBezTo>
                  <a:pt x="0" y="885045"/>
                  <a:pt x="191020" y="1153737"/>
                  <a:pt x="620857" y="1153737"/>
                </a:cubicBezTo>
                <a:cubicBezTo>
                  <a:pt x="1244312" y="1153737"/>
                  <a:pt x="1249507" y="825904"/>
                  <a:pt x="1692506" y="825904"/>
                </a:cubicBezTo>
                <a:cubicBezTo>
                  <a:pt x="1908984" y="825904"/>
                  <a:pt x="2050040" y="966701"/>
                  <a:pt x="2159664" y="1215909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headEnd type="triangle"/>
            <a:tailEnd type="oval"/>
          </a:ln>
        </p:spPr>
        <p:txBody>
          <a:bodyPr/>
          <a:lstStyle/>
          <a:p>
            <a:endParaRPr lang="en-GB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6822ACC-5018-ECC6-9E2A-E9D38E953B80}"/>
              </a:ext>
            </a:extLst>
          </p:cNvPr>
          <p:cNvSpPr/>
          <p:nvPr/>
        </p:nvSpPr>
        <p:spPr>
          <a:xfrm>
            <a:off x="5824240" y="3580430"/>
            <a:ext cx="694545" cy="341168"/>
          </a:xfrm>
          <a:custGeom>
            <a:avLst/>
            <a:gdLst>
              <a:gd name="csX0" fmla="*/ 694546 w 694545"/>
              <a:gd name="csY0" fmla="*/ 341168 h 341168"/>
              <a:gd name="csX1" fmla="*/ 0 w 694545"/>
              <a:gd name="csY1" fmla="*/ 0 h 34116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94545" h="341168">
                <a:moveTo>
                  <a:pt x="694546" y="341168"/>
                </a:moveTo>
                <a:cubicBezTo>
                  <a:pt x="353031" y="341168"/>
                  <a:pt x="150668" y="266094"/>
                  <a:pt x="0" y="0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9471043-7A19-109A-8622-15AA943C4926}"/>
              </a:ext>
            </a:extLst>
          </p:cNvPr>
          <p:cNvSpPr/>
          <p:nvPr/>
        </p:nvSpPr>
        <p:spPr>
          <a:xfrm>
            <a:off x="7259961" y="3717131"/>
            <a:ext cx="135627" cy="395616"/>
          </a:xfrm>
          <a:custGeom>
            <a:avLst/>
            <a:gdLst>
              <a:gd name="csX0" fmla="*/ 323331 w 323330"/>
              <a:gd name="csY0" fmla="*/ 0 h 249901"/>
              <a:gd name="csX1" fmla="*/ 0 w 323330"/>
              <a:gd name="csY1" fmla="*/ 249901 h 249901"/>
              <a:gd name="csX0" fmla="*/ 330475 w 330475"/>
              <a:gd name="csY0" fmla="*/ 0 h 518982"/>
              <a:gd name="csX1" fmla="*/ 0 w 330475"/>
              <a:gd name="csY1" fmla="*/ 518982 h 518982"/>
              <a:gd name="csX0" fmla="*/ 330475 w 330475"/>
              <a:gd name="csY0" fmla="*/ 0 h 518982"/>
              <a:gd name="csX1" fmla="*/ 0 w 330475"/>
              <a:gd name="csY1" fmla="*/ 518982 h 51898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30475" h="518982">
                <a:moveTo>
                  <a:pt x="330475" y="0"/>
                </a:moveTo>
                <a:cubicBezTo>
                  <a:pt x="140931" y="137447"/>
                  <a:pt x="27709" y="437067"/>
                  <a:pt x="0" y="518982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headEnd type="oval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314D1D6-87A5-92B2-64FE-C524852F37B8}"/>
              </a:ext>
            </a:extLst>
          </p:cNvPr>
          <p:cNvSpPr/>
          <p:nvPr/>
        </p:nvSpPr>
        <p:spPr>
          <a:xfrm>
            <a:off x="6860560" y="3807731"/>
            <a:ext cx="174134" cy="260725"/>
          </a:xfrm>
          <a:custGeom>
            <a:avLst/>
            <a:gdLst>
              <a:gd name="csX0" fmla="*/ 174134 w 174134"/>
              <a:gd name="csY0" fmla="*/ 0 h 260725"/>
              <a:gd name="csX1" fmla="*/ 0 w 174134"/>
              <a:gd name="csY1" fmla="*/ 260725 h 260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74134" h="260725">
                <a:moveTo>
                  <a:pt x="174134" y="0"/>
                </a:moveTo>
                <a:cubicBezTo>
                  <a:pt x="40957" y="79317"/>
                  <a:pt x="7793" y="196821"/>
                  <a:pt x="0" y="260725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7EE0384-D7D5-7B18-5189-35D20B616AF9}"/>
              </a:ext>
            </a:extLst>
          </p:cNvPr>
          <p:cNvSpPr/>
          <p:nvPr/>
        </p:nvSpPr>
        <p:spPr>
          <a:xfrm>
            <a:off x="7302671" y="3236585"/>
            <a:ext cx="820356" cy="648635"/>
          </a:xfrm>
          <a:custGeom>
            <a:avLst/>
            <a:gdLst>
              <a:gd name="csX0" fmla="*/ 46260 w 715405"/>
              <a:gd name="csY0" fmla="*/ 0 h 843663"/>
              <a:gd name="csX1" fmla="*/ 226542 w 715405"/>
              <a:gd name="csY1" fmla="*/ 352057 h 843663"/>
              <a:gd name="csX2" fmla="*/ 548007 w 715405"/>
              <a:gd name="csY2" fmla="*/ 426644 h 843663"/>
              <a:gd name="csX3" fmla="*/ 581262 w 715405"/>
              <a:gd name="csY3" fmla="*/ 453884 h 843663"/>
              <a:gd name="csX4" fmla="*/ 700362 w 715405"/>
              <a:gd name="csY4" fmla="*/ 843664 h 843663"/>
              <a:gd name="csX0" fmla="*/ 25419 w 860818"/>
              <a:gd name="csY0" fmla="*/ 0 h 648635"/>
              <a:gd name="csX1" fmla="*/ 371955 w 860818"/>
              <a:gd name="csY1" fmla="*/ 157028 h 648635"/>
              <a:gd name="csX2" fmla="*/ 693420 w 860818"/>
              <a:gd name="csY2" fmla="*/ 231615 h 648635"/>
              <a:gd name="csX3" fmla="*/ 726675 w 860818"/>
              <a:gd name="csY3" fmla="*/ 258855 h 648635"/>
              <a:gd name="csX4" fmla="*/ 845775 w 860818"/>
              <a:gd name="csY4" fmla="*/ 648635 h 648635"/>
              <a:gd name="csX0" fmla="*/ 0 w 835399"/>
              <a:gd name="csY0" fmla="*/ 0 h 648635"/>
              <a:gd name="csX1" fmla="*/ 346536 w 835399"/>
              <a:gd name="csY1" fmla="*/ 157028 h 648635"/>
              <a:gd name="csX2" fmla="*/ 668001 w 835399"/>
              <a:gd name="csY2" fmla="*/ 231615 h 648635"/>
              <a:gd name="csX3" fmla="*/ 701256 w 835399"/>
              <a:gd name="csY3" fmla="*/ 258855 h 648635"/>
              <a:gd name="csX4" fmla="*/ 820356 w 835399"/>
              <a:gd name="csY4" fmla="*/ 648635 h 648635"/>
              <a:gd name="csX0" fmla="*/ 0 w 835399"/>
              <a:gd name="csY0" fmla="*/ 0 h 648635"/>
              <a:gd name="csX1" fmla="*/ 384902 w 835399"/>
              <a:gd name="csY1" fmla="*/ 134647 h 648635"/>
              <a:gd name="csX2" fmla="*/ 668001 w 835399"/>
              <a:gd name="csY2" fmla="*/ 231615 h 648635"/>
              <a:gd name="csX3" fmla="*/ 701256 w 835399"/>
              <a:gd name="csY3" fmla="*/ 258855 h 648635"/>
              <a:gd name="csX4" fmla="*/ 820356 w 835399"/>
              <a:gd name="csY4" fmla="*/ 648635 h 648635"/>
              <a:gd name="csX0" fmla="*/ 0 w 820356"/>
              <a:gd name="csY0" fmla="*/ 0 h 648635"/>
              <a:gd name="csX1" fmla="*/ 384902 w 820356"/>
              <a:gd name="csY1" fmla="*/ 134647 h 648635"/>
              <a:gd name="csX2" fmla="*/ 668001 w 820356"/>
              <a:gd name="csY2" fmla="*/ 23161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84902 w 820356"/>
              <a:gd name="csY1" fmla="*/ 134647 h 648635"/>
              <a:gd name="csX2" fmla="*/ 668001 w 820356"/>
              <a:gd name="csY2" fmla="*/ 23161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84902 w 820356"/>
              <a:gd name="csY1" fmla="*/ 134647 h 648635"/>
              <a:gd name="csX2" fmla="*/ 668001 w 820356"/>
              <a:gd name="csY2" fmla="*/ 23161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84902 w 820356"/>
              <a:gd name="csY1" fmla="*/ 134647 h 648635"/>
              <a:gd name="csX2" fmla="*/ 680789 w 820356"/>
              <a:gd name="csY2" fmla="*/ 269982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84902 w 820356"/>
              <a:gd name="csY1" fmla="*/ 134647 h 648635"/>
              <a:gd name="csX2" fmla="*/ 680789 w 820356"/>
              <a:gd name="csY2" fmla="*/ 28916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84902 w 820356"/>
              <a:gd name="csY1" fmla="*/ 121858 h 648635"/>
              <a:gd name="csX2" fmla="*/ 680789 w 820356"/>
              <a:gd name="csY2" fmla="*/ 28916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400888 w 820356"/>
              <a:gd name="csY1" fmla="*/ 112266 h 648635"/>
              <a:gd name="csX2" fmla="*/ 680789 w 820356"/>
              <a:gd name="csY2" fmla="*/ 289165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400888 w 820356"/>
              <a:gd name="csY1" fmla="*/ 112266 h 648635"/>
              <a:gd name="csX2" fmla="*/ 690380 w 820356"/>
              <a:gd name="csY2" fmla="*/ 314742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400888 w 820356"/>
              <a:gd name="csY1" fmla="*/ 121857 h 648635"/>
              <a:gd name="csX2" fmla="*/ 690380 w 820356"/>
              <a:gd name="csY2" fmla="*/ 314742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400888 w 820356"/>
              <a:gd name="csY1" fmla="*/ 121857 h 648635"/>
              <a:gd name="csX2" fmla="*/ 690380 w 820356"/>
              <a:gd name="csY2" fmla="*/ 314742 h 648635"/>
              <a:gd name="csX3" fmla="*/ 820356 w 820356"/>
              <a:gd name="csY3" fmla="*/ 648635 h 648635"/>
              <a:gd name="csX0" fmla="*/ 0 w 820356"/>
              <a:gd name="csY0" fmla="*/ 0 h 648635"/>
              <a:gd name="csX1" fmla="*/ 391297 w 820356"/>
              <a:gd name="csY1" fmla="*/ 115462 h 648635"/>
              <a:gd name="csX2" fmla="*/ 690380 w 820356"/>
              <a:gd name="csY2" fmla="*/ 314742 h 648635"/>
              <a:gd name="csX3" fmla="*/ 820356 w 820356"/>
              <a:gd name="csY3" fmla="*/ 648635 h 648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0356" h="648635">
                <a:moveTo>
                  <a:pt x="0" y="0"/>
                </a:moveTo>
                <a:lnTo>
                  <a:pt x="391297" y="115462"/>
                </a:lnTo>
                <a:cubicBezTo>
                  <a:pt x="519149" y="155130"/>
                  <a:pt x="618870" y="225880"/>
                  <a:pt x="690380" y="314742"/>
                </a:cubicBezTo>
                <a:cubicBezTo>
                  <a:pt x="761890" y="403604"/>
                  <a:pt x="788616" y="561756"/>
                  <a:pt x="820356" y="648635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headEnd type="triangle"/>
            <a:tailEnd type="oval"/>
          </a:ln>
        </p:spPr>
        <p:txBody>
          <a:bodyPr/>
          <a:lstStyle/>
          <a:p>
            <a:endParaRPr lang="en-GB"/>
          </a:p>
        </p:txBody>
      </p:sp>
      <p:sp>
        <p:nvSpPr>
          <p:cNvPr id="448" name="Freeform: Shape 447">
            <a:extLst>
              <a:ext uri="{FF2B5EF4-FFF2-40B4-BE49-F238E27FC236}">
                <a16:creationId xmlns:a16="http://schemas.microsoft.com/office/drawing/2014/main" id="{167CA8D7-8475-0120-BF1A-B212C548D7EF}"/>
              </a:ext>
            </a:extLst>
          </p:cNvPr>
          <p:cNvSpPr/>
          <p:nvPr/>
        </p:nvSpPr>
        <p:spPr>
          <a:xfrm>
            <a:off x="7265278" y="3346351"/>
            <a:ext cx="813257" cy="693361"/>
          </a:xfrm>
          <a:custGeom>
            <a:avLst/>
            <a:gdLst>
              <a:gd name="csX0" fmla="*/ 39192 w 929124"/>
              <a:gd name="csY0" fmla="*/ 0 h 794855"/>
              <a:gd name="csX1" fmla="*/ 290281 w 929124"/>
              <a:gd name="csY1" fmla="*/ 446924 h 794855"/>
              <a:gd name="csX2" fmla="*/ 653165 w 929124"/>
              <a:gd name="csY2" fmla="*/ 462047 h 794855"/>
              <a:gd name="csX3" fmla="*/ 928915 w 929124"/>
              <a:gd name="csY3" fmla="*/ 794856 h 794855"/>
              <a:gd name="csX0" fmla="*/ 40714 w 789969"/>
              <a:gd name="csY0" fmla="*/ 0 h 536465"/>
              <a:gd name="csX1" fmla="*/ 151126 w 789969"/>
              <a:gd name="csY1" fmla="*/ 188533 h 536465"/>
              <a:gd name="csX2" fmla="*/ 514010 w 789969"/>
              <a:gd name="csY2" fmla="*/ 203656 h 536465"/>
              <a:gd name="csX3" fmla="*/ 789760 w 789969"/>
              <a:gd name="csY3" fmla="*/ 536465 h 536465"/>
              <a:gd name="csX0" fmla="*/ 0 w 749255"/>
              <a:gd name="csY0" fmla="*/ 0 h 536465"/>
              <a:gd name="csX1" fmla="*/ 473296 w 749255"/>
              <a:gd name="csY1" fmla="*/ 203656 h 536465"/>
              <a:gd name="csX2" fmla="*/ 749046 w 749255"/>
              <a:gd name="csY2" fmla="*/ 536465 h 536465"/>
              <a:gd name="csX0" fmla="*/ 0 w 749270"/>
              <a:gd name="csY0" fmla="*/ 0 h 536465"/>
              <a:gd name="csX1" fmla="*/ 482887 w 749270"/>
              <a:gd name="csY1" fmla="*/ 170098 h 536465"/>
              <a:gd name="csX2" fmla="*/ 749046 w 749270"/>
              <a:gd name="csY2" fmla="*/ 536465 h 536465"/>
              <a:gd name="csX0" fmla="*/ 0 w 749270"/>
              <a:gd name="csY0" fmla="*/ 0 h 536465"/>
              <a:gd name="csX1" fmla="*/ 482887 w 749270"/>
              <a:gd name="csY1" fmla="*/ 170098 h 536465"/>
              <a:gd name="csX2" fmla="*/ 749046 w 749270"/>
              <a:gd name="csY2" fmla="*/ 536465 h 536465"/>
              <a:gd name="csX0" fmla="*/ 0 w 749301"/>
              <a:gd name="csY0" fmla="*/ 0 h 536465"/>
              <a:gd name="csX1" fmla="*/ 482887 w 749301"/>
              <a:gd name="csY1" fmla="*/ 170098 h 536465"/>
              <a:gd name="csX2" fmla="*/ 749046 w 749301"/>
              <a:gd name="csY2" fmla="*/ 536465 h 536465"/>
              <a:gd name="csX0" fmla="*/ 0 w 784377"/>
              <a:gd name="csY0" fmla="*/ 0 h 526398"/>
              <a:gd name="csX1" fmla="*/ 482887 w 784377"/>
              <a:gd name="csY1" fmla="*/ 170098 h 526398"/>
              <a:gd name="csX2" fmla="*/ 784215 w 784377"/>
              <a:gd name="csY2" fmla="*/ 526398 h 526398"/>
              <a:gd name="csX0" fmla="*/ 0 w 774792"/>
              <a:gd name="csY0" fmla="*/ 0 h 606936"/>
              <a:gd name="csX1" fmla="*/ 482887 w 774792"/>
              <a:gd name="csY1" fmla="*/ 170098 h 606936"/>
              <a:gd name="csX2" fmla="*/ 774623 w 774792"/>
              <a:gd name="csY2" fmla="*/ 606936 h 606936"/>
              <a:gd name="csX0" fmla="*/ 0 w 774792"/>
              <a:gd name="csY0" fmla="*/ 0 h 627070"/>
              <a:gd name="csX1" fmla="*/ 482887 w 774792"/>
              <a:gd name="csY1" fmla="*/ 170098 h 627070"/>
              <a:gd name="csX2" fmla="*/ 774623 w 774792"/>
              <a:gd name="csY2" fmla="*/ 627070 h 627070"/>
              <a:gd name="csX0" fmla="*/ 0 w 774835"/>
              <a:gd name="csY0" fmla="*/ 0 h 627070"/>
              <a:gd name="csX1" fmla="*/ 518057 w 774835"/>
              <a:gd name="csY1" fmla="*/ 193588 h 627070"/>
              <a:gd name="csX2" fmla="*/ 774623 w 774835"/>
              <a:gd name="csY2" fmla="*/ 627070 h 627070"/>
              <a:gd name="csX0" fmla="*/ 0 w 774799"/>
              <a:gd name="csY0" fmla="*/ 0 h 627070"/>
              <a:gd name="csX1" fmla="*/ 489282 w 774799"/>
              <a:gd name="csY1" fmla="*/ 200299 h 627070"/>
              <a:gd name="csX2" fmla="*/ 774623 w 774799"/>
              <a:gd name="csY2" fmla="*/ 627070 h 627070"/>
              <a:gd name="csX0" fmla="*/ 0 w 790787"/>
              <a:gd name="csY0" fmla="*/ 0 h 593513"/>
              <a:gd name="csX1" fmla="*/ 505268 w 790787"/>
              <a:gd name="csY1" fmla="*/ 166742 h 593513"/>
              <a:gd name="csX2" fmla="*/ 790609 w 790787"/>
              <a:gd name="csY2" fmla="*/ 593513 h 593513"/>
              <a:gd name="csX0" fmla="*/ 0 w 790787"/>
              <a:gd name="csY0" fmla="*/ 0 h 593513"/>
              <a:gd name="csX1" fmla="*/ 505268 w 790787"/>
              <a:gd name="csY1" fmla="*/ 166742 h 593513"/>
              <a:gd name="csX2" fmla="*/ 790609 w 790787"/>
              <a:gd name="csY2" fmla="*/ 593513 h 593513"/>
              <a:gd name="csX0" fmla="*/ 0 w 790815"/>
              <a:gd name="csY0" fmla="*/ 0 h 593513"/>
              <a:gd name="csX1" fmla="*/ 527649 w 790815"/>
              <a:gd name="csY1" fmla="*/ 170097 h 593513"/>
              <a:gd name="csX2" fmla="*/ 790609 w 790815"/>
              <a:gd name="csY2" fmla="*/ 593513 h 593513"/>
              <a:gd name="csX0" fmla="*/ 0 w 803590"/>
              <a:gd name="csY0" fmla="*/ 0 h 724387"/>
              <a:gd name="csX1" fmla="*/ 527649 w 803590"/>
              <a:gd name="csY1" fmla="*/ 170097 h 724387"/>
              <a:gd name="csX2" fmla="*/ 803398 w 803590"/>
              <a:gd name="csY2" fmla="*/ 724387 h 724387"/>
              <a:gd name="csX0" fmla="*/ 0 w 813173"/>
              <a:gd name="csY0" fmla="*/ 0 h 727743"/>
              <a:gd name="csX1" fmla="*/ 527649 w 813173"/>
              <a:gd name="csY1" fmla="*/ 170097 h 727743"/>
              <a:gd name="csX2" fmla="*/ 812990 w 813173"/>
              <a:gd name="csY2" fmla="*/ 727743 h 727743"/>
              <a:gd name="csX0" fmla="*/ 0 w 813257"/>
              <a:gd name="csY0" fmla="*/ 0 h 727743"/>
              <a:gd name="csX1" fmla="*/ 578804 w 813257"/>
              <a:gd name="csY1" fmla="*/ 196944 h 727743"/>
              <a:gd name="csX2" fmla="*/ 812990 w 813257"/>
              <a:gd name="csY2" fmla="*/ 727743 h 727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13257" h="727743">
                <a:moveTo>
                  <a:pt x="0" y="0"/>
                </a:moveTo>
                <a:cubicBezTo>
                  <a:pt x="114589" y="12228"/>
                  <a:pt x="443306" y="75654"/>
                  <a:pt x="578804" y="196944"/>
                </a:cubicBezTo>
                <a:cubicBezTo>
                  <a:pt x="714302" y="318234"/>
                  <a:pt x="819263" y="569974"/>
                  <a:pt x="812990" y="727743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olid"/>
            <a:round/>
            <a:headEnd type="triangle"/>
            <a:tailEnd type="oval"/>
          </a:ln>
        </p:spPr>
        <p:txBody>
          <a:bodyPr/>
          <a:lstStyle/>
          <a:p>
            <a:endParaRPr lang="en-GB"/>
          </a:p>
        </p:txBody>
      </p: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37427B6C-4FF0-8E05-3CF7-8C9DCF4AD1CD}"/>
              </a:ext>
            </a:extLst>
          </p:cNvPr>
          <p:cNvGrpSpPr/>
          <p:nvPr/>
        </p:nvGrpSpPr>
        <p:grpSpPr>
          <a:xfrm>
            <a:off x="3564336" y="1961264"/>
            <a:ext cx="8083310" cy="4461486"/>
            <a:chOff x="4098670" y="1938123"/>
            <a:chExt cx="8083310" cy="4461486"/>
          </a:xfrm>
        </p:grpSpPr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7D4A7958-4D43-87BD-EF43-552784700767}"/>
                </a:ext>
              </a:extLst>
            </p:cNvPr>
            <p:cNvSpPr txBox="1"/>
            <p:nvPr/>
          </p:nvSpPr>
          <p:spPr>
            <a:xfrm>
              <a:off x="4098670" y="2107400"/>
              <a:ext cx="1847948" cy="820738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Mesocortical pathway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Here, dopamine influences perception, cognition, and social behaviour</a:t>
              </a:r>
              <a:r>
                <a:rPr kumimoji="0" lang="en-GB" sz="1100" b="0" i="0" u="none" strike="noStrike" kern="1200" cap="none" spc="0" normalizeH="0" baseline="3000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4B3A8E47-83D3-F323-446C-5219ABFA6E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87736" y="2257372"/>
              <a:ext cx="480199" cy="598854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B1418D62-9E1C-9C25-57DD-107FE12C7A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7406" y="2256706"/>
              <a:ext cx="191511" cy="0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F782CDA0-D49D-B0B3-2D98-2ACEE17A1A17}"/>
                </a:ext>
              </a:extLst>
            </p:cNvPr>
            <p:cNvSpPr txBox="1"/>
            <p:nvPr/>
          </p:nvSpPr>
          <p:spPr>
            <a:xfrm>
              <a:off x="10370169" y="1938123"/>
              <a:ext cx="1811811" cy="990015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Nigrostriatal pathway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Dopamine has influence over control of fine movements and initiation of movement</a:t>
              </a:r>
              <a:r>
                <a:rPr kumimoji="0" lang="en-GB" sz="1100" b="0" i="0" u="none" strike="noStrike" kern="1200" cap="none" spc="0" normalizeH="0" baseline="3000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2,3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3C305199-6750-099A-02CD-6790BBA39D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4684" y="2125610"/>
              <a:ext cx="1754515" cy="1294537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A0BCBEFC-F0F5-DD1A-EAB7-972F195367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66245" y="2126614"/>
              <a:ext cx="191511" cy="0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7D8C9F59-EE32-C4A0-7188-77B6CE273D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39164" y="3398684"/>
              <a:ext cx="1105316" cy="1806114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BDB6629B-08FB-1DBD-452B-C3A01FAF2A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4480" y="5204798"/>
              <a:ext cx="191511" cy="0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B601C134-2824-B592-AF6A-4AB0AD99B074}"/>
                </a:ext>
              </a:extLst>
            </p:cNvPr>
            <p:cNvSpPr txBox="1"/>
            <p:nvPr/>
          </p:nvSpPr>
          <p:spPr>
            <a:xfrm>
              <a:off x="4184619" y="4439232"/>
              <a:ext cx="2269236" cy="651460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Tuberoinfundibular pathway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Dopamine normally inhibits the release of prolactin</a:t>
              </a:r>
              <a:r>
                <a:rPr kumimoji="0" lang="en-GB" sz="1100" b="0" i="0" u="none" strike="noStrike" kern="1200" cap="none" spc="0" normalizeH="0" baseline="3000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C23AFEB8-EBC5-B7F2-5E03-2CF50358BC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1612" y="3898457"/>
              <a:ext cx="1231572" cy="683015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1CFEC3BA-8891-9333-3E17-DD662548D4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0517" y="4580040"/>
              <a:ext cx="191511" cy="0"/>
            </a:xfrm>
            <a:prstGeom prst="line">
              <a:avLst/>
            </a:prstGeom>
            <a:ln w="9525">
              <a:solidFill>
                <a:schemeClr val="tx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08A87257-B657-3AA8-44B5-DC87EC2C0FA7}"/>
                </a:ext>
              </a:extLst>
            </p:cNvPr>
            <p:cNvSpPr/>
            <p:nvPr/>
          </p:nvSpPr>
          <p:spPr>
            <a:xfrm>
              <a:off x="9516952" y="5136859"/>
              <a:ext cx="139065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3A29CD1E-948C-B8D5-4F3D-5E8080187113}"/>
                </a:ext>
              </a:extLst>
            </p:cNvPr>
            <p:cNvSpPr txBox="1"/>
            <p:nvPr/>
          </p:nvSpPr>
          <p:spPr>
            <a:xfrm>
              <a:off x="9442777" y="5071040"/>
              <a:ext cx="2622564" cy="1328569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Mesolimbic pathway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Dopamine is thought to be involved in emotion and memory, pleasurable sensations and reward, the euphoric effects of addictive substances, as well as psychotic symptoms, such as delusions and hallucinations</a:t>
              </a:r>
              <a:r>
                <a:rPr kumimoji="0" lang="en-GB" sz="1100" b="0" i="0" u="none" strike="noStrike" kern="1200" cap="none" spc="0" normalizeH="0" baseline="30000" noProof="0">
                  <a:ln>
                    <a:noFill/>
                  </a:ln>
                  <a:solidFill>
                    <a:srgbClr val="1A1A1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2,3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94FFC3-036A-35F7-5306-5B1D8F1965BD}"/>
                </a:ext>
              </a:extLst>
            </p:cNvPr>
            <p:cNvSpPr txBox="1"/>
            <p:nvPr/>
          </p:nvSpPr>
          <p:spPr>
            <a:xfrm>
              <a:off x="4457394" y="3598557"/>
              <a:ext cx="1204186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38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Hypothalamus</a:t>
              </a:r>
            </a:p>
          </p:txBody>
        </p:sp>
      </p:grpSp>
      <p:sp>
        <p:nvSpPr>
          <p:cNvPr id="463" name="TextBox 462">
            <a:extLst>
              <a:ext uri="{FF2B5EF4-FFF2-40B4-BE49-F238E27FC236}">
                <a16:creationId xmlns:a16="http://schemas.microsoft.com/office/drawing/2014/main" id="{182ADE58-D8A0-102A-BE6B-D8D26EEA02ED}"/>
              </a:ext>
            </a:extLst>
          </p:cNvPr>
          <p:cNvSpPr txBox="1"/>
          <p:nvPr/>
        </p:nvSpPr>
        <p:spPr>
          <a:xfrm>
            <a:off x="10791761" y="3731074"/>
            <a:ext cx="837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Substantia </a:t>
            </a:r>
            <a:br>
              <a:rPr kumimoji="0" lang="en-GB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nigra</a:t>
            </a:r>
          </a:p>
        </p:txBody>
      </p:sp>
      <p:sp>
        <p:nvSpPr>
          <p:cNvPr id="464" name="TextBox 463">
            <a:extLst>
              <a:ext uri="{FF2B5EF4-FFF2-40B4-BE49-F238E27FC236}">
                <a16:creationId xmlns:a16="http://schemas.microsoft.com/office/drawing/2014/main" id="{CDF4CFB2-53FE-2B3E-BDF5-FFB3743C084F}"/>
              </a:ext>
            </a:extLst>
          </p:cNvPr>
          <p:cNvSpPr txBox="1"/>
          <p:nvPr/>
        </p:nvSpPr>
        <p:spPr>
          <a:xfrm>
            <a:off x="8323008" y="1653399"/>
            <a:ext cx="701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Striatum</a:t>
            </a: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EB38F93F-0826-5195-EA26-0D4425BCB9E6}"/>
              </a:ext>
            </a:extLst>
          </p:cNvPr>
          <p:cNvSpPr txBox="1"/>
          <p:nvPr/>
        </p:nvSpPr>
        <p:spPr>
          <a:xfrm>
            <a:off x="10012208" y="3884963"/>
            <a:ext cx="1255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Tegmentum</a:t>
            </a:r>
          </a:p>
        </p:txBody>
      </p:sp>
      <p:cxnSp>
        <p:nvCxnSpPr>
          <p:cNvPr id="466" name="Straight Connector 465">
            <a:extLst>
              <a:ext uri="{FF2B5EF4-FFF2-40B4-BE49-F238E27FC236}">
                <a16:creationId xmlns:a16="http://schemas.microsoft.com/office/drawing/2014/main" id="{A72E9098-04A8-26CA-F49E-F67CD54822D6}"/>
              </a:ext>
            </a:extLst>
          </p:cNvPr>
          <p:cNvCxnSpPr>
            <a:cxnSpLocks/>
          </p:cNvCxnSpPr>
          <p:nvPr/>
        </p:nvCxnSpPr>
        <p:spPr>
          <a:xfrm>
            <a:off x="8080637" y="4014050"/>
            <a:ext cx="1983146" cy="0"/>
          </a:xfrm>
          <a:prstGeom prst="line">
            <a:avLst/>
          </a:prstGeom>
          <a:ln w="5080">
            <a:solidFill>
              <a:schemeClr val="tx1"/>
            </a:solidFill>
            <a:prstDash val="solid"/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>
            <a:extLst>
              <a:ext uri="{FF2B5EF4-FFF2-40B4-BE49-F238E27FC236}">
                <a16:creationId xmlns:a16="http://schemas.microsoft.com/office/drawing/2014/main" id="{3936212E-B7C6-47EA-3CC0-EAEE2297CFDA}"/>
              </a:ext>
            </a:extLst>
          </p:cNvPr>
          <p:cNvCxnSpPr>
            <a:cxnSpLocks/>
          </p:cNvCxnSpPr>
          <p:nvPr/>
        </p:nvCxnSpPr>
        <p:spPr>
          <a:xfrm>
            <a:off x="8163042" y="3906923"/>
            <a:ext cx="2687973" cy="0"/>
          </a:xfrm>
          <a:prstGeom prst="line">
            <a:avLst/>
          </a:prstGeom>
          <a:ln w="5080">
            <a:solidFill>
              <a:schemeClr val="tx1"/>
            </a:solidFill>
            <a:prstDash val="solid"/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680299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571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Dopamine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28</cp:revision>
  <cp:lastPrinted>2025-11-25T10:22:13Z</cp:lastPrinted>
  <dcterms:created xsi:type="dcterms:W3CDTF">2024-10-28T13:51:27Z</dcterms:created>
  <dcterms:modified xsi:type="dcterms:W3CDTF">2026-04-28T00:15:58Z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