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413" r:id="rId5"/>
  </p:sldIdLst>
  <p:sldSz cx="12192000" cy="6858000"/>
  <p:notesSz cx="6888163" cy="100187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8B1D727F-1733-5580-594F-1E5BC51432C0}" name="Joey Cusano" initials="JC" userId="S::Joseph.Cusano@primeglobalpeople.com::4ee60d36-d983-4a50-986c-3e4d27a91760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8E3695DE-FAD3-1F21-5694-4325E99CF0BD}" name="Penny Staton" initials="MW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464"/>
    <a:srgbClr val="FFFFFF"/>
    <a:srgbClr val="00AD49"/>
    <a:srgbClr val="E5EBF1"/>
    <a:srgbClr val="E91469"/>
    <a:srgbClr val="717171"/>
    <a:srgbClr val="9E9B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199" autoAdjust="0"/>
  </p:normalViewPr>
  <p:slideViewPr>
    <p:cSldViewPr snapToGrid="0">
      <p:cViewPr varScale="1">
        <p:scale>
          <a:sx n="82" d="100"/>
          <a:sy n="82" d="100"/>
        </p:scale>
        <p:origin x="14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4374" y="-12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82F54634-F56A-46A8-A485-BE0CB2FA3E8E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817" y="4821506"/>
            <a:ext cx="5510530" cy="4341442"/>
          </a:xfrm>
        </p:spPr>
        <p:txBody>
          <a:bodyPr/>
          <a:lstStyle/>
          <a:p>
            <a:pPr lvl="0"/>
            <a:r>
              <a:rPr lang="en-GB" b="0" kern="1200" dirty="0">
                <a:solidFill>
                  <a:schemeClr val="tx1"/>
                </a:solidFill>
                <a:effectLst/>
              </a:rPr>
              <a:t>Noradrenergic neurons project widely throughout the brain, and there are many brain areas where serotonin, noradrenaline and dopamine projections overlap, allowing </a:t>
            </a:r>
            <a:r>
              <a:rPr lang="en-GB" kern="1200" dirty="0">
                <a:solidFill>
                  <a:schemeClr val="tx1"/>
                </a:solidFill>
                <a:effectLst/>
              </a:rPr>
              <a:t>interactions between these transmitter systems</a:t>
            </a:r>
            <a:r>
              <a:rPr lang="en-GB" b="0" kern="1200" dirty="0">
                <a:solidFill>
                  <a:schemeClr val="tx1"/>
                </a:solidFill>
                <a:effectLst/>
              </a:rPr>
              <a:t>.</a:t>
            </a:r>
            <a:r>
              <a:rPr lang="en-GB" baseline="30000" dirty="0"/>
              <a:t>1,4</a:t>
            </a:r>
            <a:endParaRPr lang="en-GB" b="0" kern="1200" dirty="0">
              <a:solidFill>
                <a:schemeClr val="tx1"/>
              </a:solidFill>
              <a:effectLst/>
            </a:endParaRPr>
          </a:p>
          <a:p>
            <a:pPr lvl="0"/>
            <a:r>
              <a:rPr lang="en-GB" dirty="0"/>
              <a:t>Noradrenaline and the locus coeruleus are thought to have important input into the </a:t>
            </a:r>
            <a:r>
              <a:rPr lang="en-GB" b="0" dirty="0">
                <a:effectLst/>
              </a:rPr>
              <a:t>control the CNS exerts </a:t>
            </a:r>
            <a:r>
              <a:rPr lang="en-GB" dirty="0"/>
              <a:t>over cognition, memory, stress response, arousal, pain, and other functions.</a:t>
            </a:r>
            <a:r>
              <a:rPr lang="en-GB" baseline="30000" dirty="0"/>
              <a:t>5-7</a:t>
            </a:r>
            <a:r>
              <a:rPr lang="en-GB" dirty="0"/>
              <a:t> </a:t>
            </a:r>
            <a:r>
              <a:rPr lang="en-GB" b="0" kern="1200" dirty="0">
                <a:solidFill>
                  <a:schemeClr val="tx1"/>
                </a:solidFill>
                <a:effectLst/>
              </a:rPr>
              <a:t>Malfunction of the locus coeruleus is thought to underlie disorders such as depression, anxiety, and Alzheimer’s disease, and Parkinson’s disease.</a:t>
            </a:r>
            <a:r>
              <a:rPr lang="en-GB" baseline="30000" dirty="0"/>
              <a:t>5</a:t>
            </a:r>
            <a:r>
              <a:rPr lang="en-GB" dirty="0"/>
              <a:t> </a:t>
            </a:r>
            <a:r>
              <a:rPr lang="en-GB" kern="1200" dirty="0">
                <a:solidFill>
                  <a:schemeClr val="tx1"/>
                </a:solidFill>
                <a:effectLst/>
              </a:rPr>
              <a:t>In addition, abnormalities in the noradrenergic projection to the hypothalamus – which mediates stress response – are thought to be involved in the pathology of depressive and anxiety disorders.</a:t>
            </a:r>
            <a:r>
              <a:rPr lang="en-GB" baseline="30000" dirty="0"/>
              <a:t>8</a:t>
            </a:r>
            <a:endParaRPr lang="en-GB" kern="1200" dirty="0">
              <a:solidFill>
                <a:schemeClr val="tx1"/>
              </a:solidFill>
              <a:effectLst/>
            </a:endParaRP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Neurotransmitters. In: Augustine GJ, Groh J, Huettel S, et al. (eds). Neuroscience. 7</a:t>
            </a:r>
            <a:r>
              <a:rPr lang="en-US" baseline="30000" dirty="0"/>
              <a:t>th</a:t>
            </a:r>
            <a:r>
              <a:rPr lang="en-US" dirty="0"/>
              <a:t> edition. Oxford University Press, 2023.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Neurotransmitters. In: Kandel ER, Koester JD, Mack SH, Siegelbaum SA (eds). Principles of Neural Science. 6</a:t>
            </a:r>
            <a:r>
              <a:rPr lang="en-US" baseline="30000" dirty="0"/>
              <a:t>th</a:t>
            </a:r>
            <a:r>
              <a:rPr lang="en-US" dirty="0"/>
              <a:t> edition. McGraw-Hill, 2021.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Stahl SM. Psychosis, schizophrenia, and the neurotransmitters networks dopamine, serotonin, and glutamate. In: Stahl’s Essential Psychopharmacology. Neuroscientific Basis and Practical Applications. 5</a:t>
            </a:r>
            <a:r>
              <a:rPr lang="en-GB" baseline="30000" dirty="0"/>
              <a:t>th</a:t>
            </a:r>
            <a:r>
              <a:rPr lang="en-GB" dirty="0"/>
              <a:t> edition. © Cambridge University Press, 2021.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Blier P, Briley M. The noradrenergic symptom cluster: clinical expression and neuropharmacology. </a:t>
            </a:r>
            <a:r>
              <a:rPr lang="en-GB" dirty="0" err="1"/>
              <a:t>Neuropsychiatr</a:t>
            </a:r>
            <a:r>
              <a:rPr lang="en-GB" dirty="0"/>
              <a:t> Dis Treat 2011; 7 (</a:t>
            </a:r>
            <a:r>
              <a:rPr lang="en-GB" dirty="0" err="1"/>
              <a:t>Suppl</a:t>
            </a:r>
            <a:r>
              <a:rPr lang="en-GB" dirty="0"/>
              <a:t> 1): 15–20.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Khroud</a:t>
            </a:r>
            <a:r>
              <a:rPr lang="en-GB" dirty="0"/>
              <a:t> NK, Reddy V, </a:t>
            </a:r>
            <a:r>
              <a:rPr lang="en-GB" dirty="0" err="1"/>
              <a:t>Saadabadi</a:t>
            </a:r>
            <a:r>
              <a:rPr lang="en-GB" dirty="0"/>
              <a:t> A. Neuroanatomy, locus coeruleus. </a:t>
            </a:r>
            <a:r>
              <a:rPr lang="en-GB" dirty="0" err="1"/>
              <a:t>StatPearls</a:t>
            </a:r>
            <a:r>
              <a:rPr lang="en-GB" dirty="0"/>
              <a:t> [internet]. 2022.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Hussain LS, Reddy V, Maani CV. Physiology, noradrenergic synapse. </a:t>
            </a:r>
            <a:r>
              <a:rPr lang="en-GB" dirty="0" err="1"/>
              <a:t>StatPearls</a:t>
            </a:r>
            <a:r>
              <a:rPr lang="en-GB" dirty="0"/>
              <a:t> [internet]. 2023.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Taylor BK, Westlund KN. The noradrenergic locus coeruleus as a chronic pain generator. J </a:t>
            </a:r>
            <a:r>
              <a:rPr lang="en-GB" dirty="0" err="1"/>
              <a:t>Neurosci</a:t>
            </a:r>
            <a:r>
              <a:rPr lang="en-GB" dirty="0"/>
              <a:t> Res 2017; 95 (6): 1336–1346.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Dunn AJ, </a:t>
            </a:r>
            <a:r>
              <a:rPr lang="en-GB" dirty="0" err="1"/>
              <a:t>Swiergiel</a:t>
            </a:r>
            <a:r>
              <a:rPr lang="en-GB" dirty="0"/>
              <a:t> AH. The role of corticotropin-releasing factor and noradrenaline in stress-related responses, and the inter-relationships between the two systems. </a:t>
            </a:r>
            <a:r>
              <a:rPr lang="en-GB" dirty="0" err="1"/>
              <a:t>Eur</a:t>
            </a:r>
            <a:r>
              <a:rPr lang="en-GB" dirty="0"/>
              <a:t> J </a:t>
            </a:r>
            <a:r>
              <a:rPr lang="en-GB" dirty="0" err="1"/>
              <a:t>Pharmacol</a:t>
            </a:r>
            <a:r>
              <a:rPr lang="en-GB" dirty="0"/>
              <a:t> 2008; 583 (2–3): 186–193.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037C2873-EBE5-CF42-9E30-7832FC02D1D9}" type="slidenum">
              <a:rPr lang="en-GB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en-GB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F97558E5-2AD5-FF8C-E123-B8FF0AC2C5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853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4446A7E-69DB-C315-4544-7B7C163DD5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36"/>
          <a:stretch>
            <a:fillRect/>
          </a:stretch>
        </p:blipFill>
        <p:spPr>
          <a:xfrm>
            <a:off x="3271826" y="0"/>
            <a:ext cx="8920173" cy="685800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6027AC-B19C-4C3C-8AC4-CDADB30DA82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Fundamentals of neurobiology – Cellular and molecular neuroscience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6E7AB-B154-42B6-B041-293CA97CA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Noradrenaline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644ACF-B30B-42B3-B319-7D9266DC6970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GB" sz="1200"/>
              <a:t>Noradrenaline (also called norepinephrine) is a neurotransmitter primarily found within neurons in the locus coeruleus</a:t>
            </a:r>
            <a:r>
              <a:rPr lang="en-GB" sz="1200" baseline="30000"/>
              <a:t>1,2</a:t>
            </a:r>
          </a:p>
          <a:p>
            <a:pPr>
              <a:spcBef>
                <a:spcPts val="600"/>
              </a:spcBef>
            </a:pPr>
            <a:r>
              <a:rPr lang="en-GB" sz="1200"/>
              <a:t>Noradrenaline is synthesized from dopamine</a:t>
            </a:r>
            <a:r>
              <a:rPr lang="en-GB" sz="1200" baseline="30000"/>
              <a:t>1</a:t>
            </a:r>
          </a:p>
          <a:p>
            <a:pPr>
              <a:spcBef>
                <a:spcPts val="600"/>
              </a:spcBef>
            </a:pPr>
            <a:r>
              <a:rPr lang="en-GB" sz="1200"/>
              <a:t>The actions of noradrenaline in the synapse are terminated by reuptake or enzymatic breakdown</a:t>
            </a:r>
            <a:r>
              <a:rPr lang="en-GB" sz="1200" baseline="30000"/>
              <a:t>1</a:t>
            </a:r>
          </a:p>
          <a:p>
            <a:pPr>
              <a:spcBef>
                <a:spcPts val="600"/>
              </a:spcBef>
            </a:pPr>
            <a:r>
              <a:rPr lang="en-GB" sz="1200"/>
              <a:t>The principal function of the locus coeruleus is to prioritise competing incoming stimuli, whether external (e.g., a threat from the environment) or internal (e.g., pain), and to </a:t>
            </a:r>
            <a:br>
              <a:rPr lang="en-GB" sz="1200"/>
            </a:br>
            <a:r>
              <a:rPr lang="en-GB" sz="1200"/>
              <a:t>focus attention</a:t>
            </a:r>
            <a:r>
              <a:rPr lang="en-GB" sz="1200" baseline="30000"/>
              <a:t>1,2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20237-C20F-418A-AF37-DFF33F53A7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Arrows show direction of tracts, from filled circles towards the direction of the arrows.</a:t>
            </a:r>
          </a:p>
          <a:p>
            <a:r>
              <a:rPr lang="en-GB"/>
              <a:t>1. </a:t>
            </a:r>
            <a:r>
              <a:rPr lang="en-US" sz="900"/>
              <a:t>Augustine et al. Neuroscience. 7</a:t>
            </a:r>
            <a:r>
              <a:rPr lang="en-US" sz="900" baseline="30000"/>
              <a:t>th</a:t>
            </a:r>
            <a:r>
              <a:rPr lang="en-US" sz="900"/>
              <a:t> edition. 2023; 2.</a:t>
            </a:r>
            <a:r>
              <a:rPr lang="en-GB"/>
              <a:t> </a:t>
            </a:r>
            <a:r>
              <a:rPr lang="en-US"/>
              <a:t>Kandel et al. Principles of Neural Science. 6</a:t>
            </a:r>
            <a:r>
              <a:rPr lang="en-US" baseline="30000"/>
              <a:t>th</a:t>
            </a:r>
            <a:r>
              <a:rPr lang="en-US"/>
              <a:t> edition. 2021; 3. Stahl SM. Stahl’s Essential Psychopharmacology. 5</a:t>
            </a:r>
            <a:r>
              <a:rPr lang="en-US" baseline="30000"/>
              <a:t>th</a:t>
            </a:r>
            <a:r>
              <a:rPr lang="en-US"/>
              <a:t> edition. 2021</a:t>
            </a:r>
            <a:endParaRPr lang="en-GB"/>
          </a:p>
        </p:txBody>
      </p:sp>
      <p:sp>
        <p:nvSpPr>
          <p:cNvPr id="48" name="Content Placeholder 9">
            <a:extLst>
              <a:ext uri="{FF2B5EF4-FFF2-40B4-BE49-F238E27FC236}">
                <a16:creationId xmlns:a16="http://schemas.microsoft.com/office/drawing/2014/main" id="{6290C2CC-AB33-47D8-B225-830F7106DCA9}"/>
              </a:ext>
            </a:extLst>
          </p:cNvPr>
          <p:cNvSpPr txBox="1">
            <a:spLocks/>
          </p:cNvSpPr>
          <p:nvPr/>
        </p:nvSpPr>
        <p:spPr>
          <a:xfrm>
            <a:off x="572367" y="3146416"/>
            <a:ext cx="2456494" cy="27404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/>
              <a:buChar char="•"/>
              <a:defRPr sz="9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/>
              <a:buChar char="•"/>
              <a:defRPr sz="9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Tx/>
              <a:buFont typeface="Arial"/>
              <a:buChar char="•"/>
              <a:tabLst/>
              <a:defRPr/>
            </a:pPr>
            <a:endParaRPr kumimoji="0" lang="en-GB" sz="1400" b="0" i="0" u="none" strike="noStrike" kern="1200" cap="none" spc="0" normalizeH="0" baseline="3000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9F6328E-60AC-13EC-98C5-222B8DF09146}"/>
              </a:ext>
            </a:extLst>
          </p:cNvPr>
          <p:cNvGrpSpPr/>
          <p:nvPr/>
        </p:nvGrpSpPr>
        <p:grpSpPr>
          <a:xfrm>
            <a:off x="470403" y="4838588"/>
            <a:ext cx="2621369" cy="1504475"/>
            <a:chOff x="682687" y="4967461"/>
            <a:chExt cx="2621369" cy="1504475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D2F7E78-95ED-1351-8D89-5E97D3A2D86F}"/>
                </a:ext>
              </a:extLst>
            </p:cNvPr>
            <p:cNvSpPr/>
            <p:nvPr/>
          </p:nvSpPr>
          <p:spPr>
            <a:xfrm>
              <a:off x="1399063" y="5525792"/>
              <a:ext cx="647087" cy="758400"/>
            </a:xfrm>
            <a:custGeom>
              <a:avLst/>
              <a:gdLst>
                <a:gd name="connsiteX0" fmla="*/ 321449 w 647087"/>
                <a:gd name="connsiteY0" fmla="*/ 0 h 758400"/>
                <a:gd name="connsiteX1" fmla="*/ 647087 w 647087"/>
                <a:gd name="connsiteY1" fmla="*/ 181438 h 758400"/>
                <a:gd name="connsiteX2" fmla="*/ 647087 w 647087"/>
                <a:gd name="connsiteY2" fmla="*/ 563897 h 758400"/>
                <a:gd name="connsiteX3" fmla="*/ 325638 w 647087"/>
                <a:gd name="connsiteY3" fmla="*/ 758400 h 758400"/>
                <a:gd name="connsiteX4" fmla="*/ 0 w 647087"/>
                <a:gd name="connsiteY4" fmla="*/ 576962 h 758400"/>
                <a:gd name="connsiteX5" fmla="*/ 0 w 647087"/>
                <a:gd name="connsiteY5" fmla="*/ 194504 h 758400"/>
                <a:gd name="connsiteX6" fmla="*/ 321449 w 647087"/>
                <a:gd name="connsiteY6" fmla="*/ 0 h 75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7087" h="758400">
                  <a:moveTo>
                    <a:pt x="321449" y="0"/>
                  </a:moveTo>
                  <a:lnTo>
                    <a:pt x="647087" y="181438"/>
                  </a:lnTo>
                  <a:lnTo>
                    <a:pt x="647087" y="563897"/>
                  </a:lnTo>
                  <a:lnTo>
                    <a:pt x="325638" y="758400"/>
                  </a:lnTo>
                  <a:lnTo>
                    <a:pt x="0" y="576962"/>
                  </a:lnTo>
                  <a:lnTo>
                    <a:pt x="0" y="194504"/>
                  </a:lnTo>
                  <a:lnTo>
                    <a:pt x="3214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B577246-C04F-4C4C-957F-F7FAFD9805A1}"/>
                </a:ext>
              </a:extLst>
            </p:cNvPr>
            <p:cNvGrpSpPr/>
            <p:nvPr/>
          </p:nvGrpSpPr>
          <p:grpSpPr>
            <a:xfrm>
              <a:off x="682687" y="4967461"/>
              <a:ext cx="2621369" cy="1504475"/>
              <a:chOff x="7403456" y="1508987"/>
              <a:chExt cx="3150378" cy="1761892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4FE8AAB-481F-45EC-A401-79F05D92C985}"/>
                  </a:ext>
                </a:extLst>
              </p:cNvPr>
              <p:cNvGrpSpPr/>
              <p:nvPr/>
            </p:nvGrpSpPr>
            <p:grpSpPr>
              <a:xfrm>
                <a:off x="7403456" y="1922177"/>
                <a:ext cx="3150378" cy="1348702"/>
                <a:chOff x="1308690" y="1559703"/>
                <a:chExt cx="3150378" cy="1348702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2F7FF88-75A9-4A29-B2D9-A34C2995B044}"/>
                    </a:ext>
                  </a:extLst>
                </p:cNvPr>
                <p:cNvSpPr txBox="1"/>
                <p:nvPr/>
              </p:nvSpPr>
              <p:spPr>
                <a:xfrm>
                  <a:off x="1355917" y="2539072"/>
                  <a:ext cx="530915" cy="3693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717171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HO</a:t>
                  </a:r>
                </a:p>
              </p:txBody>
            </p: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6DEE188B-5CF6-4103-B750-5F25CE06A9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894093" y="2467376"/>
                  <a:ext cx="280042" cy="16168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CFC035F-0DED-48A3-ABDD-70A5D6D79F5C}"/>
                    </a:ext>
                  </a:extLst>
                </p:cNvPr>
                <p:cNvSpPr txBox="1"/>
                <p:nvPr/>
              </p:nvSpPr>
              <p:spPr>
                <a:xfrm>
                  <a:off x="3856018" y="1559703"/>
                  <a:ext cx="60305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717171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NH</a:t>
                  </a:r>
                  <a:r>
                    <a:rPr kumimoji="0" lang="en-GB" sz="1800" b="0" i="0" u="none" strike="noStrike" kern="1200" cap="none" spc="0" normalizeH="0" baseline="-25000" noProof="0">
                      <a:ln>
                        <a:noFill/>
                      </a:ln>
                      <a:solidFill>
                        <a:srgbClr val="717171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2</a:t>
                  </a: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1717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D89DED77-E9C0-42CD-822E-025E20857E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3600000">
                  <a:off x="2124920" y="2159789"/>
                  <a:ext cx="280042" cy="16168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EF8F8AD2-461C-4F73-9DF3-3E56E81926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65924" y="1912502"/>
                  <a:ext cx="280042" cy="16168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49C8412D-7980-4771-A16B-1548507150E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68852" y="2013883"/>
                  <a:ext cx="0" cy="470321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6220A820-C4AE-4C39-B956-5DF8BFE658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54605" y="2005469"/>
                  <a:ext cx="0" cy="466384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D56802DE-56F6-429C-8B2F-9EB8802724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169610" y="1788434"/>
                  <a:ext cx="392876" cy="22682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2BA2EE29-C65D-4140-B980-3514C52D64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8000000">
                  <a:off x="2760004" y="1669056"/>
                  <a:ext cx="0" cy="470321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F32E9FBF-EE9F-40A2-8455-CE2AB68AA96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170879" y="2476615"/>
                  <a:ext cx="385532" cy="22258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CF522946-798C-4316-BDF5-1321AB1F73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549483" y="2464996"/>
                  <a:ext cx="406602" cy="234751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0D791F15-F0A4-40C2-B99D-2D4F0D1D25F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3660000">
                  <a:off x="2691891" y="2315791"/>
                  <a:ext cx="0" cy="36000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5E8148DA-F591-4A81-9AA1-120D71578A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888089" y="1863906"/>
                  <a:ext cx="280042" cy="16168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F50F1270-C415-4F4D-8AC5-146409954F2E}"/>
                    </a:ext>
                  </a:extLst>
                </p:cNvPr>
                <p:cNvSpPr txBox="1"/>
                <p:nvPr/>
              </p:nvSpPr>
              <p:spPr>
                <a:xfrm>
                  <a:off x="1308690" y="1591448"/>
                  <a:ext cx="530915" cy="3693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717171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HO</a:t>
                  </a:r>
                </a:p>
              </p:txBody>
            </p: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4B5E3F2D-6CB5-472A-94D7-BD674CC31D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9800000">
                  <a:off x="2941919" y="1925260"/>
                  <a:ext cx="360000" cy="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C55A3D21-E70B-450F-AD22-2CEEBD3E07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800000" flipH="1">
                  <a:off x="3253688" y="1925260"/>
                  <a:ext cx="360000" cy="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C63BC7B1-967B-4C60-96F1-9823EEC8A9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9800000">
                  <a:off x="3559798" y="1925260"/>
                  <a:ext cx="360000" cy="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" name="Isosceles Triangle 24">
                <a:extLst>
                  <a:ext uri="{FF2B5EF4-FFF2-40B4-BE49-F238E27FC236}">
                    <a16:creationId xmlns:a16="http://schemas.microsoft.com/office/drawing/2014/main" id="{09CA0669-1000-4B03-A841-6E4DF01938A6}"/>
                  </a:ext>
                </a:extLst>
              </p:cNvPr>
              <p:cNvSpPr/>
              <p:nvPr/>
            </p:nvSpPr>
            <p:spPr>
              <a:xfrm flipV="1">
                <a:off x="9332026" y="1832384"/>
                <a:ext cx="76200" cy="360000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17B8BEB-49DC-4BF2-829D-180F944A2434}"/>
                  </a:ext>
                </a:extLst>
              </p:cNvPr>
              <p:cNvSpPr txBox="1"/>
              <p:nvPr/>
            </p:nvSpPr>
            <p:spPr>
              <a:xfrm>
                <a:off x="8997539" y="1508987"/>
                <a:ext cx="530915" cy="369333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1717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OH</a:t>
                </a:r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D8EBE826-2799-4B71-8E27-16A74C177A52}"/>
                  </a:ext>
                </a:extLst>
              </p:cNvPr>
              <p:cNvCxnSpPr/>
              <p:nvPr/>
            </p:nvCxnSpPr>
            <p:spPr>
              <a:xfrm>
                <a:off x="9371207" y="1837734"/>
                <a:ext cx="0" cy="360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422447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4A3BEF-9D75-4694-9F11-DDA5629362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5BAB63-775C-495A-8043-BDEB42126B6B}">
  <ds:schemaRefs>
    <ds:schemaRef ds:uri="http://schemas.microsoft.com/office/infopath/2007/PartnerControls"/>
    <ds:schemaRef ds:uri="http://purl.org/dc/terms/"/>
    <ds:schemaRef ds:uri="28627d7c-4416-4bc1-86cf-ca6c3a42a8f2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08562aa6-c0ad-4fb9-8a82-15409d3a28b4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504</Words>
  <Application>Microsoft Office PowerPoint</Application>
  <PresentationFormat>Widescreen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Noradrenaline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30</cp:revision>
  <cp:lastPrinted>2025-11-25T10:22:13Z</cp:lastPrinted>
  <dcterms:created xsi:type="dcterms:W3CDTF">2024-10-28T13:51:27Z</dcterms:created>
  <dcterms:modified xsi:type="dcterms:W3CDTF">2026-05-19T02:13:29Z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