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10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Serotonin (also known as 5-HT) is a neurotransmitter that is found throughout the body.</a:t>
            </a:r>
            <a:r>
              <a:rPr lang="en-GB" baseline="30000" dirty="0"/>
              <a:t>1</a:t>
            </a:r>
            <a:r>
              <a:rPr lang="en-GB" dirty="0"/>
              <a:t> The wide dispersal of serotonergic neurons throughout the brain enables serotonin to be involved in modulating diverse body functions:</a:t>
            </a:r>
            <a:r>
              <a:rPr lang="en-GB" baseline="30000" dirty="0"/>
              <a:t>1,3,5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mood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sleep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cognition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sensory processing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pain perception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movement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regulation of internal temperature 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appetite 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sexual behaviour 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hormone secretion.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Bakshi A, Tadi P. Biochemistry, serotonin. </a:t>
            </a:r>
            <a:r>
              <a:rPr lang="en-GB" dirty="0" err="1"/>
              <a:t>StatPearls</a:t>
            </a:r>
            <a:r>
              <a:rPr lang="en-GB" dirty="0"/>
              <a:t> [internet]. 2022.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Neurotransmitters. In: Augustine GJ, Groh J, Huettel S, et al. (eds). Neuroscience. 7</a:t>
            </a:r>
            <a:r>
              <a:rPr lang="en-US" baseline="30000" dirty="0"/>
              <a:t>th</a:t>
            </a:r>
            <a:r>
              <a:rPr lang="en-US" dirty="0"/>
              <a:t> edition. Oxford University Press, 2023.</a:t>
            </a:r>
            <a:r>
              <a:rPr lang="en-GB" dirty="0"/>
              <a:t> 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Olivier B. Serotonin: A never-ending story. </a:t>
            </a:r>
            <a:r>
              <a:rPr lang="en-GB" dirty="0" err="1"/>
              <a:t>Eur</a:t>
            </a:r>
            <a:r>
              <a:rPr lang="en-GB" dirty="0"/>
              <a:t> J </a:t>
            </a:r>
            <a:r>
              <a:rPr lang="en-GB" dirty="0" err="1"/>
              <a:t>Pharmacol</a:t>
            </a:r>
            <a:r>
              <a:rPr lang="en-GB" dirty="0"/>
              <a:t> 2015; 753: 2–18.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Tao Z, Wang P, Wei S, et al. The role of descending pain modulation in chronic primary pain: Potential applications of drugs targeting serotonergic system. Neural Plast 2019; 2019: 1389296.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Millan MJ, Marin P, </a:t>
            </a:r>
            <a:r>
              <a:rPr lang="en-GB" dirty="0" err="1"/>
              <a:t>Bockaert</a:t>
            </a:r>
            <a:r>
              <a:rPr lang="en-GB" dirty="0"/>
              <a:t> J, </a:t>
            </a:r>
            <a:r>
              <a:rPr lang="en-GB" dirty="0" err="1"/>
              <a:t>Mannoury</a:t>
            </a:r>
            <a:r>
              <a:rPr lang="en-GB" dirty="0"/>
              <a:t> la Cour C. </a:t>
            </a:r>
            <a:r>
              <a:rPr lang="en-GB" dirty="0" err="1"/>
              <a:t>Signaling</a:t>
            </a:r>
            <a:r>
              <a:rPr lang="en-GB" dirty="0"/>
              <a:t> at G-protein-coupled serotonin receptors: recent advances and future directions. Trends </a:t>
            </a:r>
            <a:r>
              <a:rPr lang="en-GB" dirty="0" err="1"/>
              <a:t>Pharmacol</a:t>
            </a:r>
            <a:r>
              <a:rPr lang="en-GB" dirty="0"/>
              <a:t> Sci 2008; 29 (9): 454–464.</a:t>
            </a:r>
          </a:p>
          <a:p>
            <a:pPr defTabSz="966740">
              <a:defRPr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37C2873-EBE5-CF42-9E30-7832FC02D1D9}" type="slidenum">
              <a:rPr lang="en-GB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en-GB" noProof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C4E57B2C-FA2D-D91B-24C9-D613E39EC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94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FF9A1CF-CFF3-462F-A4D9-ADC87F0C26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82" t="9123" r="17924" b="11952"/>
          <a:stretch/>
        </p:blipFill>
        <p:spPr>
          <a:xfrm>
            <a:off x="4016614" y="1031773"/>
            <a:ext cx="6988442" cy="457071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C0869E-447B-44AB-806B-A798556FCA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Fundamentals of neurobiology – Cellular and molecular neuroscience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85430-8B9D-4A28-BD1F-63432C3C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Serotonin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005EEC-FAF6-457A-B9AB-B3DFE9406C4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sz="1200"/>
              <a:t>Serotonin (also known as 5-HT) is a neurotransmitter that is found throughout the body.</a:t>
            </a:r>
            <a:r>
              <a:rPr lang="en-GB" sz="1200" baseline="30000"/>
              <a:t> </a:t>
            </a:r>
            <a:r>
              <a:rPr lang="en-GB" sz="1200"/>
              <a:t>High concentrations are found in the CNS, blood platelets, and certain cells in the gastrointestinal tract</a:t>
            </a:r>
            <a:r>
              <a:rPr lang="en-GB" sz="1200" baseline="30000"/>
              <a:t>1</a:t>
            </a:r>
          </a:p>
          <a:p>
            <a:pPr>
              <a:spcBef>
                <a:spcPts val="600"/>
              </a:spcBef>
            </a:pPr>
            <a:r>
              <a:rPr lang="en-GB" sz="1200"/>
              <a:t>Serotonin is synthesized from the amino acid tryptophan, and is removed from the synaptic cleft by reuptake or enzymatic breakdown</a:t>
            </a:r>
            <a:r>
              <a:rPr lang="en-GB" sz="1200" baseline="30000"/>
              <a:t>2</a:t>
            </a:r>
          </a:p>
          <a:p>
            <a:pPr>
              <a:spcBef>
                <a:spcPts val="600"/>
              </a:spcBef>
            </a:pPr>
            <a:r>
              <a:rPr lang="en-GB" sz="1200"/>
              <a:t>There are many receptor subtypes for serotonin</a:t>
            </a:r>
            <a:r>
              <a:rPr lang="en-GB" sz="1200" baseline="30000"/>
              <a:t>1,3</a:t>
            </a:r>
            <a:r>
              <a:rPr lang="en-GB" sz="1200"/>
              <a:t> </a:t>
            </a:r>
          </a:p>
          <a:p>
            <a:pPr>
              <a:spcBef>
                <a:spcPts val="600"/>
              </a:spcBef>
            </a:pPr>
            <a:r>
              <a:rPr lang="en-GB" sz="1200"/>
              <a:t>Serotonergic neurons project widely throughout the brain from their origin in the raphe nuclei of the brainstem</a:t>
            </a:r>
            <a:r>
              <a:rPr lang="en-GB" sz="1200" baseline="30000"/>
              <a:t>1</a:t>
            </a:r>
          </a:p>
          <a:p>
            <a:pPr>
              <a:spcBef>
                <a:spcPts val="600"/>
              </a:spcBef>
            </a:pPr>
            <a:endParaRPr lang="da-DK" sz="1200">
              <a:highlight>
                <a:srgbClr val="FFFF00"/>
              </a:highlight>
            </a:endParaRPr>
          </a:p>
          <a:p>
            <a:pPr>
              <a:spcBef>
                <a:spcPts val="600"/>
              </a:spcBef>
            </a:pPr>
            <a:endParaRPr lang="da-DK" sz="1200"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80E92-5C74-4C9A-B483-CB2288DB34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/>
              <a:t>Arrows show direction of tracts, from filled circles towards the direction of the arrows. CNS=central nervous system</a:t>
            </a:r>
          </a:p>
          <a:p>
            <a:endParaRPr lang="en-GB"/>
          </a:p>
          <a:p>
            <a:r>
              <a:rPr lang="en-GB"/>
              <a:t>1. Bakshi &amp; Tadi. Biochemistry, serotonin. </a:t>
            </a:r>
            <a:r>
              <a:rPr lang="en-GB" err="1"/>
              <a:t>StatPearls</a:t>
            </a:r>
            <a:r>
              <a:rPr lang="en-GB"/>
              <a:t> [internet]. 2022; 2. </a:t>
            </a:r>
            <a:r>
              <a:rPr lang="en-US" sz="900"/>
              <a:t>Augustine et al. Neuroscience. 7</a:t>
            </a:r>
            <a:r>
              <a:rPr lang="en-US" sz="900" baseline="30000"/>
              <a:t>th</a:t>
            </a:r>
            <a:r>
              <a:rPr lang="en-US" sz="900"/>
              <a:t> edition. 2023;</a:t>
            </a:r>
            <a:br>
              <a:rPr lang="en-US" sz="900"/>
            </a:br>
            <a:r>
              <a:rPr lang="en-US" sz="900"/>
              <a:t>3. </a:t>
            </a:r>
            <a:r>
              <a:rPr lang="en-GB">
                <a:ea typeface="Calibri" panose="020F0502020204030204" pitchFamily="34" charset="0"/>
              </a:rPr>
              <a:t>Olivier. </a:t>
            </a:r>
            <a:r>
              <a:rPr lang="en-GB" err="1">
                <a:ea typeface="Calibri" panose="020F0502020204030204" pitchFamily="34" charset="0"/>
              </a:rPr>
              <a:t>Eur</a:t>
            </a:r>
            <a:r>
              <a:rPr lang="en-GB">
                <a:ea typeface="Calibri" panose="020F0502020204030204" pitchFamily="34" charset="0"/>
              </a:rPr>
              <a:t> J </a:t>
            </a:r>
            <a:r>
              <a:rPr lang="en-GB" err="1">
                <a:ea typeface="Calibri" panose="020F0502020204030204" pitchFamily="34" charset="0"/>
              </a:rPr>
              <a:t>Pharmacol</a:t>
            </a:r>
            <a:r>
              <a:rPr lang="en-GB">
                <a:ea typeface="Calibri" panose="020F0502020204030204" pitchFamily="34" charset="0"/>
              </a:rPr>
              <a:t> 2015;753:2–18</a:t>
            </a:r>
            <a:r>
              <a:rPr lang="en-GB"/>
              <a:t>; </a:t>
            </a:r>
            <a:r>
              <a:rPr lang="en-US" sz="1000"/>
              <a:t>4. </a:t>
            </a:r>
            <a:r>
              <a:rPr lang="en-GB" sz="1000"/>
              <a:t>Tao et al. Neural Plast 2019;2019:1389296</a:t>
            </a:r>
            <a:endParaRPr lang="en-GB"/>
          </a:p>
        </p:txBody>
      </p:sp>
      <p:cxnSp>
        <p:nvCxnSpPr>
          <p:cNvPr id="712" name="Straight Connector 711">
            <a:extLst>
              <a:ext uri="{FF2B5EF4-FFF2-40B4-BE49-F238E27FC236}">
                <a16:creationId xmlns:a16="http://schemas.microsoft.com/office/drawing/2014/main" id="{AA3A0A55-AE59-49D0-B064-3CED03B2D111}"/>
              </a:ext>
            </a:extLst>
          </p:cNvPr>
          <p:cNvCxnSpPr>
            <a:cxnSpLocks/>
          </p:cNvCxnSpPr>
          <p:nvPr/>
        </p:nvCxnSpPr>
        <p:spPr>
          <a:xfrm flipV="1">
            <a:off x="8012287" y="4777785"/>
            <a:ext cx="527844" cy="726283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3" name="TextBox 712">
            <a:extLst>
              <a:ext uri="{FF2B5EF4-FFF2-40B4-BE49-F238E27FC236}">
                <a16:creationId xmlns:a16="http://schemas.microsoft.com/office/drawing/2014/main" id="{27A500DD-567D-4F29-9BC5-06870528B79A}"/>
              </a:ext>
            </a:extLst>
          </p:cNvPr>
          <p:cNvSpPr txBox="1"/>
          <p:nvPr/>
        </p:nvSpPr>
        <p:spPr>
          <a:xfrm>
            <a:off x="4906202" y="5344707"/>
            <a:ext cx="2967241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Spinal cord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Serotonergic projections to the spinal cord may regulate pain</a:t>
            </a:r>
            <a:r>
              <a:rPr lang="en-GB" sz="1330" baseline="30000">
                <a:solidFill>
                  <a:srgbClr val="1A1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0" lang="en-GB" sz="1330" b="0" i="0" u="none" strike="noStrike" kern="1200" cap="none" spc="0" normalizeH="0" baseline="3000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D781DF8A-EBE3-414B-9819-EBFDB7501B91}"/>
              </a:ext>
            </a:extLst>
          </p:cNvPr>
          <p:cNvCxnSpPr/>
          <p:nvPr/>
        </p:nvCxnSpPr>
        <p:spPr>
          <a:xfrm flipV="1">
            <a:off x="7822328" y="5503411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5" name="TextBox 714">
            <a:extLst>
              <a:ext uri="{FF2B5EF4-FFF2-40B4-BE49-F238E27FC236}">
                <a16:creationId xmlns:a16="http://schemas.microsoft.com/office/drawing/2014/main" id="{335A0AAB-8EB5-49BC-A7C7-E601220A9788}"/>
              </a:ext>
            </a:extLst>
          </p:cNvPr>
          <p:cNvSpPr txBox="1"/>
          <p:nvPr/>
        </p:nvSpPr>
        <p:spPr>
          <a:xfrm>
            <a:off x="3809239" y="1880908"/>
            <a:ext cx="1760438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Cerebral cortex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Within the forebrain, serotonin is thought to regulate sleep and wakefulness</a:t>
            </a:r>
            <a:r>
              <a:rPr kumimoji="0" lang="en-GB" sz="1200" b="0" i="0" u="none" strike="noStrike" kern="1200" cap="none" spc="0" normalizeH="0" baseline="3000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716" name="Straight Connector 715">
            <a:extLst>
              <a:ext uri="{FF2B5EF4-FFF2-40B4-BE49-F238E27FC236}">
                <a16:creationId xmlns:a16="http://schemas.microsoft.com/office/drawing/2014/main" id="{5DB5A1E5-B06B-44B4-B4C0-D8BABC53A120}"/>
              </a:ext>
            </a:extLst>
          </p:cNvPr>
          <p:cNvCxnSpPr/>
          <p:nvPr/>
        </p:nvCxnSpPr>
        <p:spPr>
          <a:xfrm flipV="1">
            <a:off x="5552504" y="200194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" name="Straight Connector 716">
            <a:extLst>
              <a:ext uri="{FF2B5EF4-FFF2-40B4-BE49-F238E27FC236}">
                <a16:creationId xmlns:a16="http://schemas.microsoft.com/office/drawing/2014/main" id="{EF2D42A7-5D73-4D4E-8D23-B7995FF5E251}"/>
              </a:ext>
            </a:extLst>
          </p:cNvPr>
          <p:cNvCxnSpPr>
            <a:cxnSpLocks/>
          </p:cNvCxnSpPr>
          <p:nvPr/>
        </p:nvCxnSpPr>
        <p:spPr>
          <a:xfrm flipH="1" flipV="1">
            <a:off x="5743004" y="2001386"/>
            <a:ext cx="954039" cy="328474"/>
          </a:xfrm>
          <a:prstGeom prst="line">
            <a:avLst/>
          </a:prstGeom>
          <a:ln w="9525">
            <a:solidFill>
              <a:schemeClr val="tx2"/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" name="Straight Connector 717">
            <a:extLst>
              <a:ext uri="{FF2B5EF4-FFF2-40B4-BE49-F238E27FC236}">
                <a16:creationId xmlns:a16="http://schemas.microsoft.com/office/drawing/2014/main" id="{E0F2843D-110F-4BD3-806F-60FE794EE889}"/>
              </a:ext>
            </a:extLst>
          </p:cNvPr>
          <p:cNvCxnSpPr>
            <a:cxnSpLocks/>
          </p:cNvCxnSpPr>
          <p:nvPr/>
        </p:nvCxnSpPr>
        <p:spPr>
          <a:xfrm>
            <a:off x="5745385" y="2001386"/>
            <a:ext cx="587327" cy="54993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" name="TextBox 718">
            <a:extLst>
              <a:ext uri="{FF2B5EF4-FFF2-40B4-BE49-F238E27FC236}">
                <a16:creationId xmlns:a16="http://schemas.microsoft.com/office/drawing/2014/main" id="{FA59E691-540C-4DB5-9468-7DF7EA31B5DA}"/>
              </a:ext>
            </a:extLst>
          </p:cNvPr>
          <p:cNvSpPr txBox="1"/>
          <p:nvPr/>
        </p:nvSpPr>
        <p:spPr>
          <a:xfrm>
            <a:off x="9684661" y="4658576"/>
            <a:ext cx="1236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Raphe nuclei</a:t>
            </a:r>
            <a:r>
              <a:rPr lang="en-GB" sz="1200" baseline="30000">
                <a:solidFill>
                  <a:srgbClr val="1A1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GB" sz="1200" i="0" u="none" strike="noStrike" kern="1200" cap="none" spc="0" normalizeH="0" baseline="3000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20" name="Straight Connector 719">
            <a:extLst>
              <a:ext uri="{FF2B5EF4-FFF2-40B4-BE49-F238E27FC236}">
                <a16:creationId xmlns:a16="http://schemas.microsoft.com/office/drawing/2014/main" id="{488D4DAF-468B-4EEE-8B4A-443FF078C8AC}"/>
              </a:ext>
            </a:extLst>
          </p:cNvPr>
          <p:cNvCxnSpPr/>
          <p:nvPr/>
        </p:nvCxnSpPr>
        <p:spPr>
          <a:xfrm flipV="1">
            <a:off x="9543034" y="4810253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Connector 720">
            <a:extLst>
              <a:ext uri="{FF2B5EF4-FFF2-40B4-BE49-F238E27FC236}">
                <a16:creationId xmlns:a16="http://schemas.microsoft.com/office/drawing/2014/main" id="{F4B10522-33FD-4862-BEE8-BEF820854198}"/>
              </a:ext>
            </a:extLst>
          </p:cNvPr>
          <p:cNvCxnSpPr>
            <a:cxnSpLocks/>
          </p:cNvCxnSpPr>
          <p:nvPr/>
        </p:nvCxnSpPr>
        <p:spPr>
          <a:xfrm flipH="1" flipV="1">
            <a:off x="8070852" y="3925490"/>
            <a:ext cx="1478929" cy="883251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2" name="AutoShape 3">
            <a:extLst>
              <a:ext uri="{FF2B5EF4-FFF2-40B4-BE49-F238E27FC236}">
                <a16:creationId xmlns:a16="http://schemas.microsoft.com/office/drawing/2014/main" id="{A7A5A563-2AB8-49AF-9C79-131D4BBEE2D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832650" y="1187654"/>
            <a:ext cx="4676775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046F37-0C1F-A09B-066E-85F097D51FC6}"/>
              </a:ext>
            </a:extLst>
          </p:cNvPr>
          <p:cNvGrpSpPr/>
          <p:nvPr/>
        </p:nvGrpSpPr>
        <p:grpSpPr>
          <a:xfrm>
            <a:off x="1470872" y="4776496"/>
            <a:ext cx="1729196" cy="1302755"/>
            <a:chOff x="1080754" y="4870735"/>
            <a:chExt cx="1729196" cy="130275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30CBFBB-B621-B5F8-5E66-0BF060C339F8}"/>
                </a:ext>
              </a:extLst>
            </p:cNvPr>
            <p:cNvSpPr/>
            <p:nvPr/>
          </p:nvSpPr>
          <p:spPr>
            <a:xfrm>
              <a:off x="1644771" y="5503411"/>
              <a:ext cx="388144" cy="495914"/>
            </a:xfrm>
            <a:custGeom>
              <a:avLst/>
              <a:gdLst>
                <a:gd name="connsiteX0" fmla="*/ 321449 w 647087"/>
                <a:gd name="connsiteY0" fmla="*/ 0 h 758400"/>
                <a:gd name="connsiteX1" fmla="*/ 647087 w 647087"/>
                <a:gd name="connsiteY1" fmla="*/ 181438 h 758400"/>
                <a:gd name="connsiteX2" fmla="*/ 647087 w 647087"/>
                <a:gd name="connsiteY2" fmla="*/ 563897 h 758400"/>
                <a:gd name="connsiteX3" fmla="*/ 325638 w 647087"/>
                <a:gd name="connsiteY3" fmla="*/ 758400 h 758400"/>
                <a:gd name="connsiteX4" fmla="*/ 0 w 647087"/>
                <a:gd name="connsiteY4" fmla="*/ 576962 h 758400"/>
                <a:gd name="connsiteX5" fmla="*/ 0 w 647087"/>
                <a:gd name="connsiteY5" fmla="*/ 194504 h 758400"/>
                <a:gd name="connsiteX6" fmla="*/ 321449 w 647087"/>
                <a:gd name="connsiteY6" fmla="*/ 0 h 75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087" h="758400">
                  <a:moveTo>
                    <a:pt x="321449" y="0"/>
                  </a:moveTo>
                  <a:lnTo>
                    <a:pt x="647087" y="181438"/>
                  </a:lnTo>
                  <a:lnTo>
                    <a:pt x="647087" y="563897"/>
                  </a:lnTo>
                  <a:lnTo>
                    <a:pt x="325638" y="758400"/>
                  </a:lnTo>
                  <a:lnTo>
                    <a:pt x="0" y="576962"/>
                  </a:lnTo>
                  <a:lnTo>
                    <a:pt x="0" y="194504"/>
                  </a:lnTo>
                  <a:lnTo>
                    <a:pt x="3214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56" name="Pentagon 55">
              <a:extLst>
                <a:ext uri="{FF2B5EF4-FFF2-40B4-BE49-F238E27FC236}">
                  <a16:creationId xmlns:a16="http://schemas.microsoft.com/office/drawing/2014/main" id="{62BEA02A-D512-D017-0139-63A4D6641C1C}"/>
                </a:ext>
              </a:extLst>
            </p:cNvPr>
            <p:cNvSpPr/>
            <p:nvPr/>
          </p:nvSpPr>
          <p:spPr>
            <a:xfrm rot="1131536">
              <a:off x="2010526" y="5542674"/>
              <a:ext cx="396423" cy="374106"/>
            </a:xfrm>
            <a:prstGeom prst="pent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6D1B7ED0-D406-30DC-8A88-9BC3261225AE}"/>
                </a:ext>
              </a:extLst>
            </p:cNvPr>
            <p:cNvGrpSpPr/>
            <p:nvPr/>
          </p:nvGrpSpPr>
          <p:grpSpPr>
            <a:xfrm>
              <a:off x="1080754" y="4870735"/>
              <a:ext cx="1729196" cy="1302755"/>
              <a:chOff x="1049489" y="347983"/>
              <a:chExt cx="3386915" cy="2383782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9BCDFEB-C9A2-DC98-8D14-4F8531A15947}"/>
                  </a:ext>
                </a:extLst>
              </p:cNvPr>
              <p:cNvSpPr txBox="1"/>
              <p:nvPr/>
            </p:nvSpPr>
            <p:spPr>
              <a:xfrm>
                <a:off x="3833355" y="347983"/>
                <a:ext cx="6030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171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NH</a:t>
                </a:r>
                <a:r>
                  <a:rPr kumimoji="0" lang="en-GB" sz="18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7171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2</a:t>
                </a: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44CD957-C068-AC65-04BF-29C7DFA11558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0">
                <a:off x="2101312" y="1867425"/>
                <a:ext cx="280042" cy="1616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D8F06AE3-FBAC-3DFF-F2EB-A85877AD87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2316" y="1620138"/>
                <a:ext cx="280042" cy="1616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D3113EC8-7390-53C8-8310-37A0774560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5244" y="1721519"/>
                <a:ext cx="0" cy="47032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C3E78DF-7F90-5985-F2BA-A69BC8F548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0997" y="1713105"/>
                <a:ext cx="0" cy="46638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77C3AE3-4565-1CCC-3BA3-F0DA320D2E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46002" y="1496070"/>
                <a:ext cx="392876" cy="22682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" name="Straight Connector 703">
                <a:extLst>
                  <a:ext uri="{FF2B5EF4-FFF2-40B4-BE49-F238E27FC236}">
                    <a16:creationId xmlns:a16="http://schemas.microsoft.com/office/drawing/2014/main" id="{C23B5581-DC43-B899-4AAC-81E9F1497745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0">
                <a:off x="2736396" y="1376692"/>
                <a:ext cx="0" cy="47032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704">
                <a:extLst>
                  <a:ext uri="{FF2B5EF4-FFF2-40B4-BE49-F238E27FC236}">
                    <a16:creationId xmlns:a16="http://schemas.microsoft.com/office/drawing/2014/main" id="{1D1A253A-0F75-0A3C-4E31-EC969AF281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47271" y="2184251"/>
                <a:ext cx="385532" cy="22258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705">
                <a:extLst>
                  <a:ext uri="{FF2B5EF4-FFF2-40B4-BE49-F238E27FC236}">
                    <a16:creationId xmlns:a16="http://schemas.microsoft.com/office/drawing/2014/main" id="{1E85526A-5BAF-43F7-CB05-A9A1D6AD0E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25875" y="2172632"/>
                <a:ext cx="406602" cy="23475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706">
                <a:extLst>
                  <a:ext uri="{FF2B5EF4-FFF2-40B4-BE49-F238E27FC236}">
                    <a16:creationId xmlns:a16="http://schemas.microsoft.com/office/drawing/2014/main" id="{483C39F6-83F0-A0D0-8F42-42C0E5BBDF03}"/>
                  </a:ext>
                </a:extLst>
              </p:cNvPr>
              <p:cNvCxnSpPr>
                <a:cxnSpLocks/>
              </p:cNvCxnSpPr>
              <p:nvPr/>
            </p:nvCxnSpPr>
            <p:spPr>
              <a:xfrm rot="3660000">
                <a:off x="2682286" y="2028120"/>
                <a:ext cx="0" cy="360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707">
                <a:extLst>
                  <a:ext uri="{FF2B5EF4-FFF2-40B4-BE49-F238E27FC236}">
                    <a16:creationId xmlns:a16="http://schemas.microsoft.com/office/drawing/2014/main" id="{4C5453E6-BCC3-6F26-E628-15187836A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4481" y="1571542"/>
                <a:ext cx="280042" cy="1616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9" name="TextBox 708">
                <a:extLst>
                  <a:ext uri="{FF2B5EF4-FFF2-40B4-BE49-F238E27FC236}">
                    <a16:creationId xmlns:a16="http://schemas.microsoft.com/office/drawing/2014/main" id="{88A342E5-BC25-ADCE-AFD9-853BC2013EE8}"/>
                  </a:ext>
                </a:extLst>
              </p:cNvPr>
              <p:cNvSpPr txBox="1"/>
              <p:nvPr/>
            </p:nvSpPr>
            <p:spPr>
              <a:xfrm>
                <a:off x="1049489" y="1086110"/>
                <a:ext cx="5309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171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HO</a:t>
                </a:r>
              </a:p>
            </p:txBody>
          </p:sp>
          <p:cxnSp>
            <p:nvCxnSpPr>
              <p:cNvPr id="710" name="Straight Connector 709">
                <a:extLst>
                  <a:ext uri="{FF2B5EF4-FFF2-40B4-BE49-F238E27FC236}">
                    <a16:creationId xmlns:a16="http://schemas.microsoft.com/office/drawing/2014/main" id="{5F86DA79-F8A7-4FF8-CEF9-0F40E54C7A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34465" y="1573948"/>
                <a:ext cx="451559" cy="15548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710">
                <a:extLst>
                  <a:ext uri="{FF2B5EF4-FFF2-40B4-BE49-F238E27FC236}">
                    <a16:creationId xmlns:a16="http://schemas.microsoft.com/office/drawing/2014/main" id="{AF46E370-0D4C-9FC0-54D0-BC4FD9039E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940107" y="2178182"/>
                <a:ext cx="323793" cy="11149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" name="Straight Connector 722">
                <a:extLst>
                  <a:ext uri="{FF2B5EF4-FFF2-40B4-BE49-F238E27FC236}">
                    <a16:creationId xmlns:a16="http://schemas.microsoft.com/office/drawing/2014/main" id="{0E1B09F1-01B2-89C5-2DD7-F13D441A0F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0275" y="1940351"/>
                <a:ext cx="190756" cy="26263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" name="Straight Connector 723">
                <a:extLst>
                  <a:ext uri="{FF2B5EF4-FFF2-40B4-BE49-F238E27FC236}">
                    <a16:creationId xmlns:a16="http://schemas.microsoft.com/office/drawing/2014/main" id="{57760BDE-FE7C-A4D2-8ABB-6B41AF4406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86024" y="1573948"/>
                <a:ext cx="277744" cy="3822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5" name="TextBox 724">
                <a:extLst>
                  <a:ext uri="{FF2B5EF4-FFF2-40B4-BE49-F238E27FC236}">
                    <a16:creationId xmlns:a16="http://schemas.microsoft.com/office/drawing/2014/main" id="{A1F84C95-66C9-CB80-4039-AFC2BE1EAE83}"/>
                  </a:ext>
                </a:extLst>
              </p:cNvPr>
              <p:cNvSpPr txBox="1"/>
              <p:nvPr/>
            </p:nvSpPr>
            <p:spPr>
              <a:xfrm>
                <a:off x="3142683" y="2200508"/>
                <a:ext cx="1233089" cy="531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171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NH</a:t>
                </a:r>
              </a:p>
            </p:txBody>
          </p:sp>
          <p:cxnSp>
            <p:nvCxnSpPr>
              <p:cNvPr id="726" name="Straight Connector 725">
                <a:extLst>
                  <a:ext uri="{FF2B5EF4-FFF2-40B4-BE49-F238E27FC236}">
                    <a16:creationId xmlns:a16="http://schemas.microsoft.com/office/drawing/2014/main" id="{8A84B533-BA0C-E369-C15B-9E585BA8BA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0305" y="1671579"/>
                <a:ext cx="190351" cy="26199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7" name="Group 726">
                <a:extLst>
                  <a:ext uri="{FF2B5EF4-FFF2-40B4-BE49-F238E27FC236}">
                    <a16:creationId xmlns:a16="http://schemas.microsoft.com/office/drawing/2014/main" id="{60E7354C-22EB-F664-FCFE-6A7BE31671C3}"/>
                  </a:ext>
                </a:extLst>
              </p:cNvPr>
              <p:cNvGrpSpPr/>
              <p:nvPr/>
            </p:nvGrpSpPr>
            <p:grpSpPr>
              <a:xfrm rot="19196653">
                <a:off x="3204795" y="1201565"/>
                <a:ext cx="978624" cy="9744"/>
                <a:chOff x="3661460" y="1438486"/>
                <a:chExt cx="978624" cy="9744"/>
              </a:xfrm>
            </p:grpSpPr>
            <p:cxnSp>
              <p:nvCxnSpPr>
                <p:cNvPr id="728" name="Straight Connector 727">
                  <a:extLst>
                    <a:ext uri="{FF2B5EF4-FFF2-40B4-BE49-F238E27FC236}">
                      <a16:creationId xmlns:a16="http://schemas.microsoft.com/office/drawing/2014/main" id="{144696BE-990A-1306-8F2E-D493E9053D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0000" flipH="1">
                  <a:off x="3973974" y="1448230"/>
                  <a:ext cx="360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9" name="Straight Connector 728">
                  <a:extLst>
                    <a:ext uri="{FF2B5EF4-FFF2-40B4-BE49-F238E27FC236}">
                      <a16:creationId xmlns:a16="http://schemas.microsoft.com/office/drawing/2014/main" id="{4A37963E-66C7-AE53-09B9-86F35BF17C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9800000">
                  <a:off x="4280084" y="1448230"/>
                  <a:ext cx="360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0" name="Straight Connector 729">
                  <a:extLst>
                    <a:ext uri="{FF2B5EF4-FFF2-40B4-BE49-F238E27FC236}">
                      <a16:creationId xmlns:a16="http://schemas.microsoft.com/office/drawing/2014/main" id="{CC090340-E77D-BCD7-EF4B-E6C76007A9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9800000">
                  <a:off x="3661460" y="1438486"/>
                  <a:ext cx="360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486562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388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Serotonin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30</cp:revision>
  <cp:lastPrinted>2025-11-25T10:22:13Z</cp:lastPrinted>
  <dcterms:created xsi:type="dcterms:W3CDTF">2024-10-28T13:51:27Z</dcterms:created>
  <dcterms:modified xsi:type="dcterms:W3CDTF">2026-04-28T00:25:21Z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