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428" r:id="rId5"/>
  </p:sldIdLst>
  <p:sldSz cx="12192000" cy="6858000"/>
  <p:notesSz cx="6888163" cy="100187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8B1D727F-1733-5580-594F-1E5BC51432C0}" name="Joey Cusano" initials="JC" userId="S::Joseph.Cusano@primeglobalpeople.com::4ee60d36-d983-4a50-986c-3e4d27a91760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8E3695DE-FAD3-1F21-5694-4325E99CF0BD}" name="Penny Staton" initials="MW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464"/>
    <a:srgbClr val="FFFFFF"/>
    <a:srgbClr val="00AD49"/>
    <a:srgbClr val="E5EBF1"/>
    <a:srgbClr val="E91469"/>
    <a:srgbClr val="717171"/>
    <a:srgbClr val="9E9B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199" autoAdjust="0"/>
  </p:normalViewPr>
  <p:slideViewPr>
    <p:cSldViewPr snapToGrid="0">
      <p:cViewPr varScale="1">
        <p:scale>
          <a:sx n="82" d="100"/>
          <a:sy n="82" d="100"/>
        </p:scale>
        <p:origin x="14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50" d="100"/>
          <a:sy n="150" d="100"/>
        </p:scale>
        <p:origin x="4374" y="-120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82F54634-F56A-46A8-A485-BE0CB2FA3E8E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817" y="4830215"/>
            <a:ext cx="5510530" cy="3944868"/>
          </a:xfrm>
        </p:spPr>
        <p:txBody>
          <a:bodyPr/>
          <a:lstStyle/>
          <a:p>
            <a:r>
              <a:rPr lang="da-DK"/>
              <a:t>In the CNS, Acetylcholine (ACh) acts mainly via muscarinic (metabotropic) and nicotinic (ionotropic) receptors.</a:t>
            </a:r>
            <a:r>
              <a:rPr lang="da-DK" baseline="30000"/>
              <a:t>1</a:t>
            </a:r>
            <a:endParaRPr lang="en-GB" b="0" i="0">
              <a:solidFill>
                <a:srgbClr val="1F1F1F"/>
              </a:solidFill>
              <a:effectLst/>
            </a:endParaRPr>
          </a:p>
          <a:p>
            <a:endParaRPr lang="en-GB" b="0" i="0">
              <a:solidFill>
                <a:srgbClr val="1F1F1F"/>
              </a:solidFill>
              <a:effectLst/>
            </a:endParaRPr>
          </a:p>
          <a:p>
            <a:r>
              <a:rPr lang="en-GB" b="0" i="0">
                <a:solidFill>
                  <a:srgbClr val="1F1F1F"/>
                </a:solidFill>
                <a:effectLst/>
              </a:rPr>
              <a:t>References:</a:t>
            </a:r>
          </a:p>
          <a:p>
            <a:pPr marL="241516" indent="-241516">
              <a:buFont typeface="+mj-lt"/>
              <a:buAutoNum type="arabicPeriod"/>
            </a:pPr>
            <a:r>
              <a:rPr lang="en-US"/>
              <a:t>Neurotransmitters. In: Augustine GJ, Groh J, Huettel S, et al. (eds). Neuroscience. 7</a:t>
            </a:r>
            <a:r>
              <a:rPr lang="en-US" baseline="30000"/>
              <a:t>th</a:t>
            </a:r>
            <a:r>
              <a:rPr lang="en-US"/>
              <a:t> edition. Oxford University Press, 2023.</a:t>
            </a:r>
          </a:p>
          <a:p>
            <a:pPr marL="241516" indent="-241516">
              <a:buFont typeface="+mj-lt"/>
              <a:buAutoNum type="arabicPeriod"/>
            </a:pPr>
            <a:r>
              <a:rPr lang="en-US"/>
              <a:t>Decker AL, Duncan K. Acetylcholine and the complex interdependence of memory and attention. Curr </a:t>
            </a:r>
            <a:r>
              <a:rPr lang="en-US" err="1"/>
              <a:t>Opin</a:t>
            </a:r>
            <a:r>
              <a:rPr lang="en-US"/>
              <a:t> </a:t>
            </a:r>
            <a:r>
              <a:rPr lang="en-US" err="1"/>
              <a:t>Behav</a:t>
            </a:r>
            <a:r>
              <a:rPr lang="en-US"/>
              <a:t> Sci 2020; 32: 1–8.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901698" y="9524748"/>
            <a:ext cx="2984871" cy="502674"/>
          </a:xfrm>
        </p:spPr>
        <p:txBody>
          <a:bodyPr/>
          <a:lstStyle/>
          <a:p>
            <a:pPr defTabSz="966064">
              <a:defRPr/>
            </a:pPr>
            <a:fld id="{037C2873-EBE5-CF42-9E30-7832FC02D1D9}" type="slidenum">
              <a:rPr lang="da-DK">
                <a:solidFill>
                  <a:prstClr val="black"/>
                </a:solidFill>
                <a:latin typeface="Calibri" panose="020F0502020204030204"/>
              </a:rPr>
              <a:pPr defTabSz="966064">
                <a:defRPr/>
              </a:pPr>
              <a:t>1</a:t>
            </a:fld>
            <a:endParaRPr lang="da-DK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392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769F18-87C0-1882-A945-15E5ED6FCD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"/>
          <a:stretch/>
        </p:blipFill>
        <p:spPr>
          <a:xfrm>
            <a:off x="4072467" y="1289785"/>
            <a:ext cx="7349066" cy="4746948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5B6787-BF60-A69A-1351-18CBB29FC9A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Fundamentals of neurobiology – Cellular and molecular neuroscience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9A279A-4C51-4274-405C-596FE1714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Acetylcholine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02CA4C-82B4-A4C4-54D4-E2549A7BA8AF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r>
              <a:rPr lang="en-GB" sz="1200"/>
              <a:t>Acetylcholine is used throughout the nervous system at skeletal neuromuscular junctions, and within the central nervous system</a:t>
            </a:r>
            <a:r>
              <a:rPr lang="en-GB" sz="1200" baseline="30000"/>
              <a:t>1</a:t>
            </a:r>
            <a:endParaRPr lang="en-GB" sz="1200"/>
          </a:p>
          <a:p>
            <a:r>
              <a:rPr lang="en-GB" sz="1200"/>
              <a:t>Acetylcholine is synthesized in nerve terminals from acetyl coenzyme A (produced from glucose) and choline</a:t>
            </a:r>
            <a:r>
              <a:rPr lang="en-GB" sz="1200" baseline="30000"/>
              <a:t>1</a:t>
            </a:r>
            <a:endParaRPr lang="en-GB" sz="1200"/>
          </a:p>
          <a:p>
            <a:r>
              <a:rPr lang="en-GB" sz="1200"/>
              <a:t>Acetylcholine is removed from the synapse by AChE</a:t>
            </a:r>
            <a:r>
              <a:rPr lang="en-GB" sz="1200" baseline="30000"/>
              <a:t>1</a:t>
            </a:r>
            <a:endParaRPr lang="en-GB" sz="1200"/>
          </a:p>
          <a:p>
            <a:r>
              <a:rPr lang="en-GB" sz="1200"/>
              <a:t>Involved in memory and </a:t>
            </a:r>
            <a:r>
              <a:rPr lang="en-GB" sz="1200">
                <a:solidFill>
                  <a:schemeClr val="tx1"/>
                </a:solidFill>
              </a:rPr>
              <a:t>attention within the brain and muscle contraction at the neuromuscular junction</a:t>
            </a:r>
            <a:r>
              <a:rPr lang="en-GB" sz="1200" baseline="30000">
                <a:solidFill>
                  <a:schemeClr val="tx1"/>
                </a:solidFill>
              </a:rPr>
              <a:t>1,2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539A91-9ACB-EDEF-7249-360BFEACF9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Arrows show direction of tracts, from filled circles towards the direction of the arrows. </a:t>
            </a:r>
            <a:r>
              <a:rPr lang="en-GB" err="1"/>
              <a:t>AChE</a:t>
            </a:r>
            <a:r>
              <a:rPr lang="en-GB"/>
              <a:t>=acetylcholinesterase</a:t>
            </a:r>
          </a:p>
          <a:p>
            <a:endParaRPr lang="en-GB"/>
          </a:p>
          <a:p>
            <a:r>
              <a:rPr lang="en-GB"/>
              <a:t>1. </a:t>
            </a:r>
            <a:r>
              <a:rPr lang="en-US" sz="1000"/>
              <a:t>Augustine et al. Neuroscience. 7</a:t>
            </a:r>
            <a:r>
              <a:rPr lang="en-US" sz="1000" baseline="30000"/>
              <a:t>th</a:t>
            </a:r>
            <a:r>
              <a:rPr lang="en-US" sz="1000"/>
              <a:t> edition. 2023; </a:t>
            </a:r>
            <a:r>
              <a:rPr lang="en-GB"/>
              <a:t>2. </a:t>
            </a:r>
            <a:r>
              <a:rPr lang="en-US"/>
              <a:t>Decker &amp; Duncan. Curr </a:t>
            </a:r>
            <a:r>
              <a:rPr lang="en-US" err="1"/>
              <a:t>Opin</a:t>
            </a:r>
            <a:r>
              <a:rPr lang="en-US"/>
              <a:t> </a:t>
            </a:r>
            <a:r>
              <a:rPr lang="en-US" err="1"/>
              <a:t>Behav</a:t>
            </a:r>
            <a:r>
              <a:rPr lang="en-US"/>
              <a:t> Sci 2020;32:1–8</a:t>
            </a:r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59803A3-C7D9-9DC4-673B-6C380C42923E}"/>
              </a:ext>
            </a:extLst>
          </p:cNvPr>
          <p:cNvGrpSpPr/>
          <p:nvPr/>
        </p:nvGrpSpPr>
        <p:grpSpPr>
          <a:xfrm>
            <a:off x="5971285" y="2211451"/>
            <a:ext cx="3724020" cy="2589275"/>
            <a:chOff x="6047485" y="2338451"/>
            <a:chExt cx="3724020" cy="2589275"/>
          </a:xfrm>
        </p:grpSpPr>
        <p:sp>
          <p:nvSpPr>
            <p:cNvPr id="11" name="Freeform 47">
              <a:extLst>
                <a:ext uri="{FF2B5EF4-FFF2-40B4-BE49-F238E27FC236}">
                  <a16:creationId xmlns:a16="http://schemas.microsoft.com/office/drawing/2014/main" id="{D7176563-26DD-AC69-F60B-64DC284DD80C}"/>
                </a:ext>
              </a:extLst>
            </p:cNvPr>
            <p:cNvSpPr/>
            <p:nvPr/>
          </p:nvSpPr>
          <p:spPr>
            <a:xfrm>
              <a:off x="6251311" y="3271901"/>
              <a:ext cx="1248038" cy="1190379"/>
            </a:xfrm>
            <a:custGeom>
              <a:avLst/>
              <a:gdLst>
                <a:gd name="connsiteX0" fmla="*/ 1248038 w 1248038"/>
                <a:gd name="connsiteY0" fmla="*/ 1091946 h 1190379"/>
                <a:gd name="connsiteX1" fmla="*/ 89798 w 1248038"/>
                <a:gd name="connsiteY1" fmla="*/ 805561 h 1190379"/>
                <a:gd name="connsiteX2" fmla="*/ 112912 w 1248038"/>
                <a:gd name="connsiteY2" fmla="*/ 0 h 1190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8038" h="1190379">
                  <a:moveTo>
                    <a:pt x="1248038" y="1091946"/>
                  </a:moveTo>
                  <a:cubicBezTo>
                    <a:pt x="793632" y="1306322"/>
                    <a:pt x="288934" y="1152398"/>
                    <a:pt x="89798" y="805561"/>
                  </a:cubicBezTo>
                  <a:cubicBezTo>
                    <a:pt x="-104131" y="467868"/>
                    <a:pt x="69986" y="83820"/>
                    <a:pt x="112912" y="0"/>
                  </a:cubicBezTo>
                </a:path>
              </a:pathLst>
            </a:custGeom>
            <a:noFill/>
            <a:ln w="15875" cap="flat">
              <a:solidFill>
                <a:srgbClr val="E9146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48">
              <a:extLst>
                <a:ext uri="{FF2B5EF4-FFF2-40B4-BE49-F238E27FC236}">
                  <a16:creationId xmlns:a16="http://schemas.microsoft.com/office/drawing/2014/main" id="{906919C5-BE34-853C-EE96-4CA6ADF3DC64}"/>
                </a:ext>
              </a:extLst>
            </p:cNvPr>
            <p:cNvSpPr/>
            <p:nvPr/>
          </p:nvSpPr>
          <p:spPr>
            <a:xfrm>
              <a:off x="6325870" y="3255898"/>
              <a:ext cx="58292" cy="56641"/>
            </a:xfrm>
            <a:custGeom>
              <a:avLst/>
              <a:gdLst>
                <a:gd name="connsiteX0" fmla="*/ 47752 w 58292"/>
                <a:gd name="connsiteY0" fmla="*/ 56642 h 56641"/>
                <a:gd name="connsiteX1" fmla="*/ 36322 w 58292"/>
                <a:gd name="connsiteY1" fmla="*/ 20320 h 56641"/>
                <a:gd name="connsiteX2" fmla="*/ 0 w 58292"/>
                <a:gd name="connsiteY2" fmla="*/ 31750 h 56641"/>
                <a:gd name="connsiteX3" fmla="*/ 10541 w 58292"/>
                <a:gd name="connsiteY3" fmla="*/ 11557 h 56641"/>
                <a:gd name="connsiteX4" fmla="*/ 46863 w 58292"/>
                <a:gd name="connsiteY4" fmla="*/ 0 h 56641"/>
                <a:gd name="connsiteX5" fmla="*/ 58293 w 58292"/>
                <a:gd name="connsiteY5" fmla="*/ 36322 h 56641"/>
                <a:gd name="connsiteX6" fmla="*/ 47752 w 58292"/>
                <a:gd name="connsiteY6" fmla="*/ 56642 h 56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292" h="56641">
                  <a:moveTo>
                    <a:pt x="47752" y="56642"/>
                  </a:moveTo>
                  <a:lnTo>
                    <a:pt x="36322" y="20320"/>
                  </a:lnTo>
                  <a:lnTo>
                    <a:pt x="0" y="31750"/>
                  </a:lnTo>
                  <a:lnTo>
                    <a:pt x="10541" y="11557"/>
                  </a:lnTo>
                  <a:lnTo>
                    <a:pt x="46863" y="0"/>
                  </a:lnTo>
                  <a:lnTo>
                    <a:pt x="58293" y="36322"/>
                  </a:lnTo>
                  <a:lnTo>
                    <a:pt x="47752" y="56642"/>
                  </a:lnTo>
                  <a:close/>
                </a:path>
              </a:pathLst>
            </a:custGeom>
            <a:solidFill>
              <a:srgbClr val="E91469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49">
              <a:extLst>
                <a:ext uri="{FF2B5EF4-FFF2-40B4-BE49-F238E27FC236}">
                  <a16:creationId xmlns:a16="http://schemas.microsoft.com/office/drawing/2014/main" id="{8EBD8791-B3A5-E3D6-E3B6-58861BA27BCD}"/>
                </a:ext>
              </a:extLst>
            </p:cNvPr>
            <p:cNvSpPr/>
            <p:nvPr/>
          </p:nvSpPr>
          <p:spPr>
            <a:xfrm>
              <a:off x="6477768" y="2663360"/>
              <a:ext cx="3275959" cy="1777422"/>
            </a:xfrm>
            <a:custGeom>
              <a:avLst/>
              <a:gdLst>
                <a:gd name="connsiteX0" fmla="*/ 1021582 w 3275959"/>
                <a:gd name="connsiteY0" fmla="*/ 1700487 h 1777422"/>
                <a:gd name="connsiteX1" fmla="*/ 205099 w 3275959"/>
                <a:gd name="connsiteY1" fmla="*/ 1619969 h 1777422"/>
                <a:gd name="connsiteX2" fmla="*/ 15615 w 3275959"/>
                <a:gd name="connsiteY2" fmla="*/ 1255987 h 1777422"/>
                <a:gd name="connsiteX3" fmla="*/ 304286 w 3275959"/>
                <a:gd name="connsiteY3" fmla="*/ 360510 h 1777422"/>
                <a:gd name="connsiteX4" fmla="*/ 2129022 w 3275959"/>
                <a:gd name="connsiteY4" fmla="*/ 150325 h 1777422"/>
                <a:gd name="connsiteX5" fmla="*/ 3275959 w 3275959"/>
                <a:gd name="connsiteY5" fmla="*/ 1109937 h 1777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75959" h="1777422">
                  <a:moveTo>
                    <a:pt x="1021582" y="1700487"/>
                  </a:moveTo>
                  <a:cubicBezTo>
                    <a:pt x="716020" y="1825709"/>
                    <a:pt x="400044" y="1797515"/>
                    <a:pt x="205099" y="1619969"/>
                  </a:cubicBezTo>
                  <a:cubicBezTo>
                    <a:pt x="66288" y="1493477"/>
                    <a:pt x="30347" y="1329139"/>
                    <a:pt x="15615" y="1255987"/>
                  </a:cubicBezTo>
                  <a:cubicBezTo>
                    <a:pt x="-79127" y="784055"/>
                    <a:pt x="287522" y="378544"/>
                    <a:pt x="304286" y="360510"/>
                  </a:cubicBezTo>
                  <a:cubicBezTo>
                    <a:pt x="771900" y="-141648"/>
                    <a:pt x="1646422" y="-25316"/>
                    <a:pt x="2129022" y="150325"/>
                  </a:cubicBezTo>
                  <a:cubicBezTo>
                    <a:pt x="2776087" y="385910"/>
                    <a:pt x="3132449" y="878670"/>
                    <a:pt x="3275959" y="1109937"/>
                  </a:cubicBezTo>
                </a:path>
              </a:pathLst>
            </a:custGeom>
            <a:noFill/>
            <a:ln w="15875" cap="flat">
              <a:solidFill>
                <a:srgbClr val="E9146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50">
              <a:extLst>
                <a:ext uri="{FF2B5EF4-FFF2-40B4-BE49-F238E27FC236}">
                  <a16:creationId xmlns:a16="http://schemas.microsoft.com/office/drawing/2014/main" id="{03B5E416-274B-C095-C101-8AD1EDB70996}"/>
                </a:ext>
              </a:extLst>
            </p:cNvPr>
            <p:cNvSpPr/>
            <p:nvPr/>
          </p:nvSpPr>
          <p:spPr>
            <a:xfrm>
              <a:off x="9713848" y="3732403"/>
              <a:ext cx="57657" cy="56387"/>
            </a:xfrm>
            <a:custGeom>
              <a:avLst/>
              <a:gdLst>
                <a:gd name="connsiteX0" fmla="*/ 0 w 57657"/>
                <a:gd name="connsiteY0" fmla="*/ 29083 h 56387"/>
                <a:gd name="connsiteX1" fmla="*/ 37211 w 57657"/>
                <a:gd name="connsiteY1" fmla="*/ 37211 h 56387"/>
                <a:gd name="connsiteX2" fmla="*/ 45212 w 57657"/>
                <a:gd name="connsiteY2" fmla="*/ 0 h 56387"/>
                <a:gd name="connsiteX3" fmla="*/ 57658 w 57657"/>
                <a:gd name="connsiteY3" fmla="*/ 19304 h 56387"/>
                <a:gd name="connsiteX4" fmla="*/ 49530 w 57657"/>
                <a:gd name="connsiteY4" fmla="*/ 56388 h 56387"/>
                <a:gd name="connsiteX5" fmla="*/ 12319 w 57657"/>
                <a:gd name="connsiteY5" fmla="*/ 48387 h 56387"/>
                <a:gd name="connsiteX6" fmla="*/ 0 w 57657"/>
                <a:gd name="connsiteY6" fmla="*/ 29083 h 56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657" h="56387">
                  <a:moveTo>
                    <a:pt x="0" y="29083"/>
                  </a:moveTo>
                  <a:lnTo>
                    <a:pt x="37211" y="37211"/>
                  </a:lnTo>
                  <a:lnTo>
                    <a:pt x="45212" y="0"/>
                  </a:lnTo>
                  <a:lnTo>
                    <a:pt x="57658" y="19304"/>
                  </a:lnTo>
                  <a:lnTo>
                    <a:pt x="49530" y="56388"/>
                  </a:lnTo>
                  <a:lnTo>
                    <a:pt x="12319" y="48387"/>
                  </a:lnTo>
                  <a:lnTo>
                    <a:pt x="0" y="29083"/>
                  </a:lnTo>
                  <a:close/>
                </a:path>
              </a:pathLst>
            </a:custGeom>
            <a:solidFill>
              <a:srgbClr val="E91469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51">
              <a:extLst>
                <a:ext uri="{FF2B5EF4-FFF2-40B4-BE49-F238E27FC236}">
                  <a16:creationId xmlns:a16="http://schemas.microsoft.com/office/drawing/2014/main" id="{6DEDFF77-362D-E7E7-61F7-3443601CCF00}"/>
                </a:ext>
              </a:extLst>
            </p:cNvPr>
            <p:cNvSpPr/>
            <p:nvPr/>
          </p:nvSpPr>
          <p:spPr>
            <a:xfrm>
              <a:off x="7476871" y="4341368"/>
              <a:ext cx="44957" cy="44957"/>
            </a:xfrm>
            <a:custGeom>
              <a:avLst/>
              <a:gdLst>
                <a:gd name="connsiteX0" fmla="*/ 44958 w 44957"/>
                <a:gd name="connsiteY0" fmla="*/ 22479 h 44957"/>
                <a:gd name="connsiteX1" fmla="*/ 22479 w 44957"/>
                <a:gd name="connsiteY1" fmla="*/ 44958 h 44957"/>
                <a:gd name="connsiteX2" fmla="*/ 0 w 44957"/>
                <a:gd name="connsiteY2" fmla="*/ 22479 h 44957"/>
                <a:gd name="connsiteX3" fmla="*/ 22479 w 44957"/>
                <a:gd name="connsiteY3" fmla="*/ 0 h 44957"/>
                <a:gd name="connsiteX4" fmla="*/ 44958 w 44957"/>
                <a:gd name="connsiteY4" fmla="*/ 22479 h 44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57" h="44957">
                  <a:moveTo>
                    <a:pt x="44958" y="22479"/>
                  </a:moveTo>
                  <a:cubicBezTo>
                    <a:pt x="44958" y="34894"/>
                    <a:pt x="34894" y="44958"/>
                    <a:pt x="22479" y="44958"/>
                  </a:cubicBezTo>
                  <a:cubicBezTo>
                    <a:pt x="10064" y="44958"/>
                    <a:pt x="0" y="34894"/>
                    <a:pt x="0" y="22479"/>
                  </a:cubicBezTo>
                  <a:cubicBezTo>
                    <a:pt x="0" y="10064"/>
                    <a:pt x="10064" y="0"/>
                    <a:pt x="22479" y="0"/>
                  </a:cubicBezTo>
                  <a:cubicBezTo>
                    <a:pt x="34894" y="0"/>
                    <a:pt x="44958" y="10064"/>
                    <a:pt x="44958" y="22479"/>
                  </a:cubicBezTo>
                  <a:close/>
                </a:path>
              </a:pathLst>
            </a:custGeom>
            <a:solidFill>
              <a:srgbClr val="E91469"/>
            </a:solidFill>
            <a:ln w="12700" cap="flat">
              <a:solidFill>
                <a:srgbClr val="E9146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52">
              <a:extLst>
                <a:ext uri="{FF2B5EF4-FFF2-40B4-BE49-F238E27FC236}">
                  <a16:creationId xmlns:a16="http://schemas.microsoft.com/office/drawing/2014/main" id="{69D4D32F-7CDC-6AB3-C515-0AEECB03D8D2}"/>
                </a:ext>
              </a:extLst>
            </p:cNvPr>
            <p:cNvSpPr/>
            <p:nvPr/>
          </p:nvSpPr>
          <p:spPr>
            <a:xfrm>
              <a:off x="6332346" y="4223902"/>
              <a:ext cx="304419" cy="234051"/>
            </a:xfrm>
            <a:custGeom>
              <a:avLst/>
              <a:gdLst>
                <a:gd name="connsiteX0" fmla="*/ 304419 w 304419"/>
                <a:gd name="connsiteY0" fmla="*/ 12563 h 234051"/>
                <a:gd name="connsiteX1" fmla="*/ 73152 w 304419"/>
                <a:gd name="connsiteY1" fmla="*/ 59426 h 234051"/>
                <a:gd name="connsiteX2" fmla="*/ 0 w 304419"/>
                <a:gd name="connsiteY2" fmla="*/ 234051 h 234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419" h="234051">
                  <a:moveTo>
                    <a:pt x="304419" y="12563"/>
                  </a:moveTo>
                  <a:cubicBezTo>
                    <a:pt x="223520" y="-14742"/>
                    <a:pt x="134620" y="3165"/>
                    <a:pt x="73152" y="59426"/>
                  </a:cubicBezTo>
                  <a:cubicBezTo>
                    <a:pt x="8001" y="119117"/>
                    <a:pt x="0" y="198111"/>
                    <a:pt x="0" y="234051"/>
                  </a:cubicBezTo>
                </a:path>
              </a:pathLst>
            </a:custGeom>
            <a:noFill/>
            <a:ln w="15875" cap="flat">
              <a:solidFill>
                <a:srgbClr val="E9146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53">
              <a:extLst>
                <a:ext uri="{FF2B5EF4-FFF2-40B4-BE49-F238E27FC236}">
                  <a16:creationId xmlns:a16="http://schemas.microsoft.com/office/drawing/2014/main" id="{DC625A61-B5BB-981F-A58C-7F8D2B2A5843}"/>
                </a:ext>
              </a:extLst>
            </p:cNvPr>
            <p:cNvSpPr/>
            <p:nvPr/>
          </p:nvSpPr>
          <p:spPr>
            <a:xfrm>
              <a:off x="6304915" y="4425569"/>
              <a:ext cx="54355" cy="50419"/>
            </a:xfrm>
            <a:custGeom>
              <a:avLst/>
              <a:gdLst>
                <a:gd name="connsiteX0" fmla="*/ 0 w 54355"/>
                <a:gd name="connsiteY0" fmla="*/ 1524 h 50419"/>
                <a:gd name="connsiteX1" fmla="*/ 27559 w 54355"/>
                <a:gd name="connsiteY1" fmla="*/ 27686 h 50419"/>
                <a:gd name="connsiteX2" fmla="*/ 53721 w 54355"/>
                <a:gd name="connsiteY2" fmla="*/ 0 h 50419"/>
                <a:gd name="connsiteX3" fmla="*/ 54356 w 54355"/>
                <a:gd name="connsiteY3" fmla="*/ 22733 h 50419"/>
                <a:gd name="connsiteX4" fmla="*/ 28321 w 54355"/>
                <a:gd name="connsiteY4" fmla="*/ 50419 h 50419"/>
                <a:gd name="connsiteX5" fmla="*/ 635 w 54355"/>
                <a:gd name="connsiteY5" fmla="*/ 24384 h 50419"/>
                <a:gd name="connsiteX6" fmla="*/ 0 w 54355"/>
                <a:gd name="connsiteY6" fmla="*/ 1524 h 50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355" h="50419">
                  <a:moveTo>
                    <a:pt x="0" y="1524"/>
                  </a:moveTo>
                  <a:lnTo>
                    <a:pt x="27559" y="27686"/>
                  </a:lnTo>
                  <a:lnTo>
                    <a:pt x="53721" y="0"/>
                  </a:lnTo>
                  <a:lnTo>
                    <a:pt x="54356" y="22733"/>
                  </a:lnTo>
                  <a:lnTo>
                    <a:pt x="28321" y="50419"/>
                  </a:lnTo>
                  <a:lnTo>
                    <a:pt x="635" y="24384"/>
                  </a:lnTo>
                  <a:lnTo>
                    <a:pt x="0" y="1524"/>
                  </a:lnTo>
                  <a:close/>
                </a:path>
              </a:pathLst>
            </a:custGeom>
            <a:solidFill>
              <a:srgbClr val="E91469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54">
              <a:extLst>
                <a:ext uri="{FF2B5EF4-FFF2-40B4-BE49-F238E27FC236}">
                  <a16:creationId xmlns:a16="http://schemas.microsoft.com/office/drawing/2014/main" id="{B26AB253-29AF-7319-44F2-C3FC463EDCAE}"/>
                </a:ext>
              </a:extLst>
            </p:cNvPr>
            <p:cNvSpPr/>
            <p:nvPr/>
          </p:nvSpPr>
          <p:spPr>
            <a:xfrm>
              <a:off x="6061075" y="3855670"/>
              <a:ext cx="443738" cy="115238"/>
            </a:xfrm>
            <a:custGeom>
              <a:avLst/>
              <a:gdLst>
                <a:gd name="connsiteX0" fmla="*/ 443738 w 443738"/>
                <a:gd name="connsiteY0" fmla="*/ 115239 h 115238"/>
                <a:gd name="connsiteX1" fmla="*/ 231648 w 443738"/>
                <a:gd name="connsiteY1" fmla="*/ 1320 h 115238"/>
                <a:gd name="connsiteX2" fmla="*/ 0 w 443738"/>
                <a:gd name="connsiteY2" fmla="*/ 76123 h 11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3738" h="115238">
                  <a:moveTo>
                    <a:pt x="443738" y="115239"/>
                  </a:moveTo>
                  <a:cubicBezTo>
                    <a:pt x="430530" y="99110"/>
                    <a:pt x="358013" y="13131"/>
                    <a:pt x="231648" y="1320"/>
                  </a:cubicBezTo>
                  <a:cubicBezTo>
                    <a:pt x="116332" y="-9475"/>
                    <a:pt x="32639" y="48691"/>
                    <a:pt x="0" y="76123"/>
                  </a:cubicBezTo>
                </a:path>
              </a:pathLst>
            </a:custGeom>
            <a:noFill/>
            <a:ln w="15875" cap="flat">
              <a:solidFill>
                <a:srgbClr val="E9146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55">
              <a:extLst>
                <a:ext uri="{FF2B5EF4-FFF2-40B4-BE49-F238E27FC236}">
                  <a16:creationId xmlns:a16="http://schemas.microsoft.com/office/drawing/2014/main" id="{31B3BDB2-4AE2-A370-29AE-D837198CB504}"/>
                </a:ext>
              </a:extLst>
            </p:cNvPr>
            <p:cNvSpPr/>
            <p:nvPr/>
          </p:nvSpPr>
          <p:spPr>
            <a:xfrm>
              <a:off x="6047485" y="3891153"/>
              <a:ext cx="55372" cy="55752"/>
            </a:xfrm>
            <a:custGeom>
              <a:avLst/>
              <a:gdLst>
                <a:gd name="connsiteX0" fmla="*/ 20320 w 55372"/>
                <a:gd name="connsiteY0" fmla="*/ 0 h 55752"/>
                <a:gd name="connsiteX1" fmla="*/ 17399 w 55372"/>
                <a:gd name="connsiteY1" fmla="*/ 37973 h 55752"/>
                <a:gd name="connsiteX2" fmla="*/ 55372 w 55372"/>
                <a:gd name="connsiteY2" fmla="*/ 40894 h 55752"/>
                <a:gd name="connsiteX3" fmla="*/ 37973 w 55372"/>
                <a:gd name="connsiteY3" fmla="*/ 55753 h 55752"/>
                <a:gd name="connsiteX4" fmla="*/ 0 w 55372"/>
                <a:gd name="connsiteY4" fmla="*/ 52832 h 55752"/>
                <a:gd name="connsiteX5" fmla="*/ 2921 w 55372"/>
                <a:gd name="connsiteY5" fmla="*/ 14859 h 55752"/>
                <a:gd name="connsiteX6" fmla="*/ 20320 w 55372"/>
                <a:gd name="connsiteY6" fmla="*/ 0 h 55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372" h="55752">
                  <a:moveTo>
                    <a:pt x="20320" y="0"/>
                  </a:moveTo>
                  <a:lnTo>
                    <a:pt x="17399" y="37973"/>
                  </a:lnTo>
                  <a:lnTo>
                    <a:pt x="55372" y="40894"/>
                  </a:lnTo>
                  <a:lnTo>
                    <a:pt x="37973" y="55753"/>
                  </a:lnTo>
                  <a:lnTo>
                    <a:pt x="0" y="52832"/>
                  </a:lnTo>
                  <a:lnTo>
                    <a:pt x="2921" y="14859"/>
                  </a:lnTo>
                  <a:lnTo>
                    <a:pt x="20320" y="0"/>
                  </a:lnTo>
                  <a:close/>
                </a:path>
              </a:pathLst>
            </a:custGeom>
            <a:solidFill>
              <a:srgbClr val="E91469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56">
              <a:extLst>
                <a:ext uri="{FF2B5EF4-FFF2-40B4-BE49-F238E27FC236}">
                  <a16:creationId xmlns:a16="http://schemas.microsoft.com/office/drawing/2014/main" id="{5E4EE3FC-0EF5-FA16-F0EF-0340A5D30A25}"/>
                </a:ext>
              </a:extLst>
            </p:cNvPr>
            <p:cNvSpPr/>
            <p:nvPr/>
          </p:nvSpPr>
          <p:spPr>
            <a:xfrm>
              <a:off x="6538086" y="2882264"/>
              <a:ext cx="59995" cy="530225"/>
            </a:xfrm>
            <a:custGeom>
              <a:avLst/>
              <a:gdLst>
                <a:gd name="connsiteX0" fmla="*/ 9144 w 59995"/>
                <a:gd name="connsiteY0" fmla="*/ 530225 h 530225"/>
                <a:gd name="connsiteX1" fmla="*/ 46863 w 59995"/>
                <a:gd name="connsiteY1" fmla="*/ 141732 h 530225"/>
                <a:gd name="connsiteX2" fmla="*/ 0 w 59995"/>
                <a:gd name="connsiteY2" fmla="*/ 0 h 530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995" h="530225">
                  <a:moveTo>
                    <a:pt x="9144" y="530225"/>
                  </a:moveTo>
                  <a:cubicBezTo>
                    <a:pt x="37211" y="459613"/>
                    <a:pt x="82550" y="314833"/>
                    <a:pt x="46863" y="141732"/>
                  </a:cubicBezTo>
                  <a:cubicBezTo>
                    <a:pt x="35560" y="86614"/>
                    <a:pt x="18161" y="39116"/>
                    <a:pt x="0" y="0"/>
                  </a:cubicBezTo>
                </a:path>
              </a:pathLst>
            </a:custGeom>
            <a:noFill/>
            <a:ln w="15875" cap="flat">
              <a:solidFill>
                <a:srgbClr val="E9146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57">
              <a:extLst>
                <a:ext uri="{FF2B5EF4-FFF2-40B4-BE49-F238E27FC236}">
                  <a16:creationId xmlns:a16="http://schemas.microsoft.com/office/drawing/2014/main" id="{B87A36D5-2AB1-0033-BF8A-F236F4BC39EF}"/>
                </a:ext>
              </a:extLst>
            </p:cNvPr>
            <p:cNvSpPr/>
            <p:nvPr/>
          </p:nvSpPr>
          <p:spPr>
            <a:xfrm>
              <a:off x="6517131" y="2865882"/>
              <a:ext cx="58547" cy="56514"/>
            </a:xfrm>
            <a:custGeom>
              <a:avLst/>
              <a:gdLst>
                <a:gd name="connsiteX0" fmla="*/ 58548 w 58547"/>
                <a:gd name="connsiteY0" fmla="*/ 33909 h 56514"/>
                <a:gd name="connsiteX1" fmla="*/ 22733 w 58547"/>
                <a:gd name="connsiteY1" fmla="*/ 20828 h 56514"/>
                <a:gd name="connsiteX2" fmla="*/ 9652 w 58547"/>
                <a:gd name="connsiteY2" fmla="*/ 56515 h 56514"/>
                <a:gd name="connsiteX3" fmla="*/ 0 w 58547"/>
                <a:gd name="connsiteY3" fmla="*/ 35814 h 56514"/>
                <a:gd name="connsiteX4" fmla="*/ 13208 w 58547"/>
                <a:gd name="connsiteY4" fmla="*/ 0 h 56514"/>
                <a:gd name="connsiteX5" fmla="*/ 48895 w 58547"/>
                <a:gd name="connsiteY5" fmla="*/ 13208 h 56514"/>
                <a:gd name="connsiteX6" fmla="*/ 58548 w 58547"/>
                <a:gd name="connsiteY6" fmla="*/ 33909 h 56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47" h="56514">
                  <a:moveTo>
                    <a:pt x="58548" y="33909"/>
                  </a:moveTo>
                  <a:lnTo>
                    <a:pt x="22733" y="20828"/>
                  </a:lnTo>
                  <a:lnTo>
                    <a:pt x="9652" y="56515"/>
                  </a:lnTo>
                  <a:lnTo>
                    <a:pt x="0" y="35814"/>
                  </a:lnTo>
                  <a:lnTo>
                    <a:pt x="13208" y="0"/>
                  </a:lnTo>
                  <a:lnTo>
                    <a:pt x="48895" y="13208"/>
                  </a:lnTo>
                  <a:lnTo>
                    <a:pt x="58548" y="33909"/>
                  </a:lnTo>
                  <a:close/>
                </a:path>
              </a:pathLst>
            </a:custGeom>
            <a:solidFill>
              <a:srgbClr val="E91469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58">
              <a:extLst>
                <a:ext uri="{FF2B5EF4-FFF2-40B4-BE49-F238E27FC236}">
                  <a16:creationId xmlns:a16="http://schemas.microsoft.com/office/drawing/2014/main" id="{9A6537D8-4193-6167-C78D-93D07BF09685}"/>
                </a:ext>
              </a:extLst>
            </p:cNvPr>
            <p:cNvSpPr/>
            <p:nvPr/>
          </p:nvSpPr>
          <p:spPr>
            <a:xfrm>
              <a:off x="7682103" y="2356739"/>
              <a:ext cx="358902" cy="308421"/>
            </a:xfrm>
            <a:custGeom>
              <a:avLst/>
              <a:gdLst>
                <a:gd name="connsiteX0" fmla="*/ 0 w 358902"/>
                <a:gd name="connsiteY0" fmla="*/ 308229 h 308421"/>
                <a:gd name="connsiteX1" fmla="*/ 288671 w 358902"/>
                <a:gd name="connsiteY1" fmla="*/ 181991 h 308421"/>
                <a:gd name="connsiteX2" fmla="*/ 358902 w 358902"/>
                <a:gd name="connsiteY2" fmla="*/ 0 h 308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8902" h="308421">
                  <a:moveTo>
                    <a:pt x="0" y="308229"/>
                  </a:moveTo>
                  <a:cubicBezTo>
                    <a:pt x="18923" y="308991"/>
                    <a:pt x="184531" y="313182"/>
                    <a:pt x="288671" y="181991"/>
                  </a:cubicBezTo>
                  <a:cubicBezTo>
                    <a:pt x="342519" y="114173"/>
                    <a:pt x="355600" y="40767"/>
                    <a:pt x="358902" y="0"/>
                  </a:cubicBezTo>
                </a:path>
              </a:pathLst>
            </a:custGeom>
            <a:noFill/>
            <a:ln w="15875" cap="flat">
              <a:solidFill>
                <a:srgbClr val="E9146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59">
              <a:extLst>
                <a:ext uri="{FF2B5EF4-FFF2-40B4-BE49-F238E27FC236}">
                  <a16:creationId xmlns:a16="http://schemas.microsoft.com/office/drawing/2014/main" id="{8579B92B-5992-0101-312A-B1B139FF8A7E}"/>
                </a:ext>
              </a:extLst>
            </p:cNvPr>
            <p:cNvSpPr/>
            <p:nvPr/>
          </p:nvSpPr>
          <p:spPr>
            <a:xfrm>
              <a:off x="8011286" y="2338451"/>
              <a:ext cx="55371" cy="51688"/>
            </a:xfrm>
            <a:custGeom>
              <a:avLst/>
              <a:gdLst>
                <a:gd name="connsiteX0" fmla="*/ 53721 w 55371"/>
                <a:gd name="connsiteY0" fmla="*/ 51689 h 51688"/>
                <a:gd name="connsiteX1" fmla="*/ 28956 w 55371"/>
                <a:gd name="connsiteY1" fmla="*/ 22860 h 51688"/>
                <a:gd name="connsiteX2" fmla="*/ 0 w 55371"/>
                <a:gd name="connsiteY2" fmla="*/ 47625 h 51688"/>
                <a:gd name="connsiteX3" fmla="*/ 1778 w 55371"/>
                <a:gd name="connsiteY3" fmla="*/ 24765 h 51688"/>
                <a:gd name="connsiteX4" fmla="*/ 30607 w 55371"/>
                <a:gd name="connsiteY4" fmla="*/ 0 h 51688"/>
                <a:gd name="connsiteX5" fmla="*/ 55372 w 55371"/>
                <a:gd name="connsiteY5" fmla="*/ 28956 h 51688"/>
                <a:gd name="connsiteX6" fmla="*/ 53721 w 55371"/>
                <a:gd name="connsiteY6" fmla="*/ 51689 h 5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371" h="51688">
                  <a:moveTo>
                    <a:pt x="53721" y="51689"/>
                  </a:moveTo>
                  <a:lnTo>
                    <a:pt x="28956" y="22860"/>
                  </a:lnTo>
                  <a:lnTo>
                    <a:pt x="0" y="47625"/>
                  </a:lnTo>
                  <a:lnTo>
                    <a:pt x="1778" y="24765"/>
                  </a:lnTo>
                  <a:lnTo>
                    <a:pt x="30607" y="0"/>
                  </a:lnTo>
                  <a:lnTo>
                    <a:pt x="55372" y="28956"/>
                  </a:lnTo>
                  <a:lnTo>
                    <a:pt x="53721" y="51689"/>
                  </a:lnTo>
                  <a:close/>
                </a:path>
              </a:pathLst>
            </a:custGeom>
            <a:solidFill>
              <a:srgbClr val="E91469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60">
              <a:extLst>
                <a:ext uri="{FF2B5EF4-FFF2-40B4-BE49-F238E27FC236}">
                  <a16:creationId xmlns:a16="http://schemas.microsoft.com/office/drawing/2014/main" id="{E884B55F-A14D-6297-3387-56C1753581A4}"/>
                </a:ext>
              </a:extLst>
            </p:cNvPr>
            <p:cNvSpPr/>
            <p:nvPr/>
          </p:nvSpPr>
          <p:spPr>
            <a:xfrm>
              <a:off x="8469376" y="2482088"/>
              <a:ext cx="381761" cy="290496"/>
            </a:xfrm>
            <a:custGeom>
              <a:avLst/>
              <a:gdLst>
                <a:gd name="connsiteX0" fmla="*/ 0 w 381761"/>
                <a:gd name="connsiteY0" fmla="*/ 286639 h 290496"/>
                <a:gd name="connsiteX1" fmla="*/ 311277 w 381761"/>
                <a:gd name="connsiteY1" fmla="*/ 181991 h 290496"/>
                <a:gd name="connsiteX2" fmla="*/ 381762 w 381761"/>
                <a:gd name="connsiteY2" fmla="*/ 0 h 290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761" h="290496">
                  <a:moveTo>
                    <a:pt x="0" y="286639"/>
                  </a:moveTo>
                  <a:cubicBezTo>
                    <a:pt x="9398" y="288290"/>
                    <a:pt x="196977" y="318008"/>
                    <a:pt x="311277" y="181991"/>
                  </a:cubicBezTo>
                  <a:cubicBezTo>
                    <a:pt x="367284" y="115316"/>
                    <a:pt x="379349" y="40132"/>
                    <a:pt x="381762" y="0"/>
                  </a:cubicBezTo>
                </a:path>
              </a:pathLst>
            </a:custGeom>
            <a:noFill/>
            <a:ln w="15875" cap="flat">
              <a:solidFill>
                <a:srgbClr val="E9146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61">
              <a:extLst>
                <a:ext uri="{FF2B5EF4-FFF2-40B4-BE49-F238E27FC236}">
                  <a16:creationId xmlns:a16="http://schemas.microsoft.com/office/drawing/2014/main" id="{393CA262-538F-E751-DB8C-EEF7A9EA8EF3}"/>
                </a:ext>
              </a:extLst>
            </p:cNvPr>
            <p:cNvSpPr/>
            <p:nvPr/>
          </p:nvSpPr>
          <p:spPr>
            <a:xfrm>
              <a:off x="8822055" y="2463926"/>
              <a:ext cx="54990" cy="51180"/>
            </a:xfrm>
            <a:custGeom>
              <a:avLst/>
              <a:gdLst>
                <a:gd name="connsiteX0" fmla="*/ 53721 w 54990"/>
                <a:gd name="connsiteY0" fmla="*/ 51181 h 51180"/>
                <a:gd name="connsiteX1" fmla="*/ 28321 w 54990"/>
                <a:gd name="connsiteY1" fmla="*/ 22733 h 51180"/>
                <a:gd name="connsiteX2" fmla="*/ 0 w 54990"/>
                <a:gd name="connsiteY2" fmla="*/ 48133 h 51180"/>
                <a:gd name="connsiteX3" fmla="*/ 1270 w 54990"/>
                <a:gd name="connsiteY3" fmla="*/ 25273 h 51180"/>
                <a:gd name="connsiteX4" fmla="*/ 29718 w 54990"/>
                <a:gd name="connsiteY4" fmla="*/ 0 h 51180"/>
                <a:gd name="connsiteX5" fmla="*/ 54990 w 54990"/>
                <a:gd name="connsiteY5" fmla="*/ 28321 h 51180"/>
                <a:gd name="connsiteX6" fmla="*/ 53721 w 54990"/>
                <a:gd name="connsiteY6" fmla="*/ 51181 h 51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990" h="51180">
                  <a:moveTo>
                    <a:pt x="53721" y="51181"/>
                  </a:moveTo>
                  <a:lnTo>
                    <a:pt x="28321" y="22733"/>
                  </a:lnTo>
                  <a:lnTo>
                    <a:pt x="0" y="48133"/>
                  </a:lnTo>
                  <a:lnTo>
                    <a:pt x="1270" y="25273"/>
                  </a:lnTo>
                  <a:lnTo>
                    <a:pt x="29718" y="0"/>
                  </a:lnTo>
                  <a:lnTo>
                    <a:pt x="54990" y="28321"/>
                  </a:lnTo>
                  <a:lnTo>
                    <a:pt x="53721" y="51181"/>
                  </a:lnTo>
                  <a:close/>
                </a:path>
              </a:pathLst>
            </a:custGeom>
            <a:solidFill>
              <a:srgbClr val="E91469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62">
              <a:extLst>
                <a:ext uri="{FF2B5EF4-FFF2-40B4-BE49-F238E27FC236}">
                  <a16:creationId xmlns:a16="http://schemas.microsoft.com/office/drawing/2014/main" id="{BE7A026F-4DCB-0BBA-F89C-E584B6B76107}"/>
                </a:ext>
              </a:extLst>
            </p:cNvPr>
            <p:cNvSpPr/>
            <p:nvPr/>
          </p:nvSpPr>
          <p:spPr>
            <a:xfrm>
              <a:off x="9134093" y="2878835"/>
              <a:ext cx="469138" cy="266716"/>
            </a:xfrm>
            <a:custGeom>
              <a:avLst/>
              <a:gdLst>
                <a:gd name="connsiteX0" fmla="*/ 0 w 469138"/>
                <a:gd name="connsiteY0" fmla="*/ 217805 h 266716"/>
                <a:gd name="connsiteX1" fmla="*/ 398273 w 469138"/>
                <a:gd name="connsiteY1" fmla="*/ 181991 h 266716"/>
                <a:gd name="connsiteX2" fmla="*/ 469138 w 469138"/>
                <a:gd name="connsiteY2" fmla="*/ 0 h 266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9138" h="266716">
                  <a:moveTo>
                    <a:pt x="0" y="217805"/>
                  </a:moveTo>
                  <a:cubicBezTo>
                    <a:pt x="144907" y="296418"/>
                    <a:pt x="309118" y="277241"/>
                    <a:pt x="398273" y="181991"/>
                  </a:cubicBezTo>
                  <a:cubicBezTo>
                    <a:pt x="456438" y="119888"/>
                    <a:pt x="467361" y="41529"/>
                    <a:pt x="469138" y="0"/>
                  </a:cubicBezTo>
                </a:path>
              </a:pathLst>
            </a:custGeom>
            <a:noFill/>
            <a:ln w="15875" cap="flat">
              <a:solidFill>
                <a:srgbClr val="E9146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239">
              <a:extLst>
                <a:ext uri="{FF2B5EF4-FFF2-40B4-BE49-F238E27FC236}">
                  <a16:creationId xmlns:a16="http://schemas.microsoft.com/office/drawing/2014/main" id="{2B7494AC-1D3F-7A61-C373-0D1158752AA1}"/>
                </a:ext>
              </a:extLst>
            </p:cNvPr>
            <p:cNvSpPr/>
            <p:nvPr/>
          </p:nvSpPr>
          <p:spPr>
            <a:xfrm>
              <a:off x="9574783" y="2860675"/>
              <a:ext cx="54609" cy="50800"/>
            </a:xfrm>
            <a:custGeom>
              <a:avLst/>
              <a:gdLst>
                <a:gd name="connsiteX0" fmla="*/ 53722 w 54609"/>
                <a:gd name="connsiteY0" fmla="*/ 50800 h 50800"/>
                <a:gd name="connsiteX1" fmla="*/ 27940 w 54609"/>
                <a:gd name="connsiteY1" fmla="*/ 22860 h 50800"/>
                <a:gd name="connsiteX2" fmla="*/ 0 w 54609"/>
                <a:gd name="connsiteY2" fmla="*/ 48641 h 50800"/>
                <a:gd name="connsiteX3" fmla="*/ 889 w 54609"/>
                <a:gd name="connsiteY3" fmla="*/ 25781 h 50800"/>
                <a:gd name="connsiteX4" fmla="*/ 28829 w 54609"/>
                <a:gd name="connsiteY4" fmla="*/ 0 h 50800"/>
                <a:gd name="connsiteX5" fmla="*/ 54610 w 54609"/>
                <a:gd name="connsiteY5" fmla="*/ 27940 h 50800"/>
                <a:gd name="connsiteX6" fmla="*/ 53722 w 54609"/>
                <a:gd name="connsiteY6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09" h="50800">
                  <a:moveTo>
                    <a:pt x="53722" y="50800"/>
                  </a:moveTo>
                  <a:lnTo>
                    <a:pt x="27940" y="22860"/>
                  </a:lnTo>
                  <a:lnTo>
                    <a:pt x="0" y="48641"/>
                  </a:lnTo>
                  <a:lnTo>
                    <a:pt x="889" y="25781"/>
                  </a:lnTo>
                  <a:lnTo>
                    <a:pt x="28829" y="0"/>
                  </a:lnTo>
                  <a:lnTo>
                    <a:pt x="54610" y="27940"/>
                  </a:lnTo>
                  <a:lnTo>
                    <a:pt x="53722" y="50800"/>
                  </a:lnTo>
                  <a:close/>
                </a:path>
              </a:pathLst>
            </a:custGeom>
            <a:solidFill>
              <a:srgbClr val="E91469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257">
              <a:extLst>
                <a:ext uri="{FF2B5EF4-FFF2-40B4-BE49-F238E27FC236}">
                  <a16:creationId xmlns:a16="http://schemas.microsoft.com/office/drawing/2014/main" id="{2A1C1284-FE44-27C7-B292-FCBC2A1A0EFD}"/>
                </a:ext>
              </a:extLst>
            </p:cNvPr>
            <p:cNvSpPr/>
            <p:nvPr/>
          </p:nvSpPr>
          <p:spPr>
            <a:xfrm>
              <a:off x="6417817" y="4070906"/>
              <a:ext cx="1135507" cy="183085"/>
            </a:xfrm>
            <a:custGeom>
              <a:avLst/>
              <a:gdLst>
                <a:gd name="connsiteX0" fmla="*/ 1135507 w 1135507"/>
                <a:gd name="connsiteY0" fmla="*/ 183086 h 183085"/>
                <a:gd name="connsiteX1" fmla="*/ 611505 w 1135507"/>
                <a:gd name="connsiteY1" fmla="*/ 37290 h 183085"/>
                <a:gd name="connsiteX2" fmla="*/ 0 w 1135507"/>
                <a:gd name="connsiteY2" fmla="*/ 5413 h 183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35507" h="183085">
                  <a:moveTo>
                    <a:pt x="1135507" y="183086"/>
                  </a:moveTo>
                  <a:cubicBezTo>
                    <a:pt x="996315" y="128349"/>
                    <a:pt x="819912" y="72596"/>
                    <a:pt x="611505" y="37290"/>
                  </a:cubicBezTo>
                  <a:cubicBezTo>
                    <a:pt x="373507" y="-3096"/>
                    <a:pt x="164211" y="-5128"/>
                    <a:pt x="0" y="5413"/>
                  </a:cubicBezTo>
                </a:path>
              </a:pathLst>
            </a:custGeom>
            <a:noFill/>
            <a:ln w="15875" cap="flat">
              <a:solidFill>
                <a:srgbClr val="E9146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258">
              <a:extLst>
                <a:ext uri="{FF2B5EF4-FFF2-40B4-BE49-F238E27FC236}">
                  <a16:creationId xmlns:a16="http://schemas.microsoft.com/office/drawing/2014/main" id="{BCC4D8C8-10AE-F9D9-FBAD-DBAE1E7149D3}"/>
                </a:ext>
              </a:extLst>
            </p:cNvPr>
            <p:cNvSpPr/>
            <p:nvPr/>
          </p:nvSpPr>
          <p:spPr>
            <a:xfrm>
              <a:off x="6399784" y="4048378"/>
              <a:ext cx="50926" cy="54864"/>
            </a:xfrm>
            <a:custGeom>
              <a:avLst/>
              <a:gdLst>
                <a:gd name="connsiteX0" fmla="*/ 48514 w 50926"/>
                <a:gd name="connsiteY0" fmla="*/ 0 h 54864"/>
                <a:gd name="connsiteX1" fmla="*/ 22733 w 50926"/>
                <a:gd name="connsiteY1" fmla="*/ 28067 h 54864"/>
                <a:gd name="connsiteX2" fmla="*/ 50927 w 50926"/>
                <a:gd name="connsiteY2" fmla="*/ 53721 h 54864"/>
                <a:gd name="connsiteX3" fmla="*/ 28067 w 50926"/>
                <a:gd name="connsiteY3" fmla="*/ 54864 h 54864"/>
                <a:gd name="connsiteX4" fmla="*/ 0 w 50926"/>
                <a:gd name="connsiteY4" fmla="*/ 29210 h 54864"/>
                <a:gd name="connsiteX5" fmla="*/ 25654 w 50926"/>
                <a:gd name="connsiteY5" fmla="*/ 1016 h 54864"/>
                <a:gd name="connsiteX6" fmla="*/ 48514 w 50926"/>
                <a:gd name="connsiteY6" fmla="*/ 0 h 54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926" h="54864">
                  <a:moveTo>
                    <a:pt x="48514" y="0"/>
                  </a:moveTo>
                  <a:lnTo>
                    <a:pt x="22733" y="28067"/>
                  </a:lnTo>
                  <a:lnTo>
                    <a:pt x="50927" y="53721"/>
                  </a:lnTo>
                  <a:lnTo>
                    <a:pt x="28067" y="54864"/>
                  </a:lnTo>
                  <a:lnTo>
                    <a:pt x="0" y="29210"/>
                  </a:lnTo>
                  <a:lnTo>
                    <a:pt x="25654" y="1016"/>
                  </a:lnTo>
                  <a:lnTo>
                    <a:pt x="48514" y="0"/>
                  </a:lnTo>
                  <a:close/>
                </a:path>
              </a:pathLst>
            </a:custGeom>
            <a:solidFill>
              <a:srgbClr val="E91469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2259">
              <a:extLst>
                <a:ext uri="{FF2B5EF4-FFF2-40B4-BE49-F238E27FC236}">
                  <a16:creationId xmlns:a16="http://schemas.microsoft.com/office/drawing/2014/main" id="{9F5913E0-DB9E-DC90-0759-F5B6232D43EA}"/>
                </a:ext>
              </a:extLst>
            </p:cNvPr>
            <p:cNvSpPr/>
            <p:nvPr/>
          </p:nvSpPr>
          <p:spPr>
            <a:xfrm>
              <a:off x="7542346" y="3440678"/>
              <a:ext cx="1192571" cy="1464823"/>
            </a:xfrm>
            <a:custGeom>
              <a:avLst/>
              <a:gdLst>
                <a:gd name="connsiteX0" fmla="*/ 10978 w 1192571"/>
                <a:gd name="connsiteY0" fmla="*/ 813314 h 1464823"/>
                <a:gd name="connsiteX1" fmla="*/ 315143 w 1192571"/>
                <a:gd name="connsiteY1" fmla="*/ 80270 h 1464823"/>
                <a:gd name="connsiteX2" fmla="*/ 809173 w 1192571"/>
                <a:gd name="connsiteY2" fmla="*/ 34550 h 1464823"/>
                <a:gd name="connsiteX3" fmla="*/ 1190554 w 1192571"/>
                <a:gd name="connsiteY3" fmla="*/ 581793 h 1464823"/>
                <a:gd name="connsiteX4" fmla="*/ 438079 w 1192571"/>
                <a:gd name="connsiteY4" fmla="*/ 1464824 h 1464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2571" h="1464823">
                  <a:moveTo>
                    <a:pt x="10978" y="813314"/>
                  </a:moveTo>
                  <a:cubicBezTo>
                    <a:pt x="-38806" y="506736"/>
                    <a:pt x="83876" y="214255"/>
                    <a:pt x="315143" y="80270"/>
                  </a:cubicBezTo>
                  <a:cubicBezTo>
                    <a:pt x="340035" y="65918"/>
                    <a:pt x="564063" y="-59176"/>
                    <a:pt x="809173" y="34550"/>
                  </a:cubicBezTo>
                  <a:cubicBezTo>
                    <a:pt x="1062792" y="131578"/>
                    <a:pt x="1175060" y="400183"/>
                    <a:pt x="1190554" y="581793"/>
                  </a:cubicBezTo>
                  <a:cubicBezTo>
                    <a:pt x="1220145" y="930916"/>
                    <a:pt x="922076" y="1310518"/>
                    <a:pt x="438079" y="1464824"/>
                  </a:cubicBezTo>
                </a:path>
              </a:pathLst>
            </a:custGeom>
            <a:noFill/>
            <a:ln w="15875" cap="flat">
              <a:solidFill>
                <a:srgbClr val="E9146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2260">
              <a:extLst>
                <a:ext uri="{FF2B5EF4-FFF2-40B4-BE49-F238E27FC236}">
                  <a16:creationId xmlns:a16="http://schemas.microsoft.com/office/drawing/2014/main" id="{C87982FF-BAE7-B03C-8282-3CBE1778AF9C}"/>
                </a:ext>
              </a:extLst>
            </p:cNvPr>
            <p:cNvSpPr/>
            <p:nvPr/>
          </p:nvSpPr>
          <p:spPr>
            <a:xfrm>
              <a:off x="7963154" y="4869434"/>
              <a:ext cx="55752" cy="58292"/>
            </a:xfrm>
            <a:custGeom>
              <a:avLst/>
              <a:gdLst>
                <a:gd name="connsiteX0" fmla="*/ 38353 w 55752"/>
                <a:gd name="connsiteY0" fmla="*/ 0 h 58292"/>
                <a:gd name="connsiteX1" fmla="*/ 21589 w 55752"/>
                <a:gd name="connsiteY1" fmla="*/ 34163 h 58292"/>
                <a:gd name="connsiteX2" fmla="*/ 55752 w 55752"/>
                <a:gd name="connsiteY2" fmla="*/ 50927 h 58292"/>
                <a:gd name="connsiteX3" fmla="*/ 34163 w 55752"/>
                <a:gd name="connsiteY3" fmla="*/ 58293 h 58292"/>
                <a:gd name="connsiteX4" fmla="*/ 0 w 55752"/>
                <a:gd name="connsiteY4" fmla="*/ 41529 h 58292"/>
                <a:gd name="connsiteX5" fmla="*/ 16764 w 55752"/>
                <a:gd name="connsiteY5" fmla="*/ 7366 h 58292"/>
                <a:gd name="connsiteX6" fmla="*/ 38353 w 55752"/>
                <a:gd name="connsiteY6" fmla="*/ 0 h 5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752" h="58292">
                  <a:moveTo>
                    <a:pt x="38353" y="0"/>
                  </a:moveTo>
                  <a:lnTo>
                    <a:pt x="21589" y="34163"/>
                  </a:lnTo>
                  <a:lnTo>
                    <a:pt x="55752" y="50927"/>
                  </a:lnTo>
                  <a:lnTo>
                    <a:pt x="34163" y="58293"/>
                  </a:lnTo>
                  <a:lnTo>
                    <a:pt x="0" y="41529"/>
                  </a:lnTo>
                  <a:lnTo>
                    <a:pt x="16764" y="7366"/>
                  </a:lnTo>
                  <a:lnTo>
                    <a:pt x="38353" y="0"/>
                  </a:lnTo>
                  <a:close/>
                </a:path>
              </a:pathLst>
            </a:custGeom>
            <a:solidFill>
              <a:srgbClr val="E91469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2261">
              <a:extLst>
                <a:ext uri="{FF2B5EF4-FFF2-40B4-BE49-F238E27FC236}">
                  <a16:creationId xmlns:a16="http://schemas.microsoft.com/office/drawing/2014/main" id="{BB0A0781-3E3F-E9AA-4895-EA2C5EAB39D1}"/>
                </a:ext>
              </a:extLst>
            </p:cNvPr>
            <p:cNvSpPr/>
            <p:nvPr/>
          </p:nvSpPr>
          <p:spPr>
            <a:xfrm>
              <a:off x="7530846" y="4231513"/>
              <a:ext cx="44957" cy="44957"/>
            </a:xfrm>
            <a:custGeom>
              <a:avLst/>
              <a:gdLst>
                <a:gd name="connsiteX0" fmla="*/ 44958 w 44957"/>
                <a:gd name="connsiteY0" fmla="*/ 22479 h 44957"/>
                <a:gd name="connsiteX1" fmla="*/ 22479 w 44957"/>
                <a:gd name="connsiteY1" fmla="*/ 44958 h 44957"/>
                <a:gd name="connsiteX2" fmla="*/ 0 w 44957"/>
                <a:gd name="connsiteY2" fmla="*/ 22479 h 44957"/>
                <a:gd name="connsiteX3" fmla="*/ 22479 w 44957"/>
                <a:gd name="connsiteY3" fmla="*/ 0 h 44957"/>
                <a:gd name="connsiteX4" fmla="*/ 44958 w 44957"/>
                <a:gd name="connsiteY4" fmla="*/ 22479 h 44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57" h="44957">
                  <a:moveTo>
                    <a:pt x="44958" y="22479"/>
                  </a:moveTo>
                  <a:cubicBezTo>
                    <a:pt x="44958" y="34894"/>
                    <a:pt x="34894" y="44958"/>
                    <a:pt x="22479" y="44958"/>
                  </a:cubicBezTo>
                  <a:cubicBezTo>
                    <a:pt x="10064" y="44958"/>
                    <a:pt x="0" y="34894"/>
                    <a:pt x="0" y="22479"/>
                  </a:cubicBezTo>
                  <a:cubicBezTo>
                    <a:pt x="0" y="10064"/>
                    <a:pt x="10064" y="0"/>
                    <a:pt x="22479" y="0"/>
                  </a:cubicBezTo>
                  <a:cubicBezTo>
                    <a:pt x="34894" y="0"/>
                    <a:pt x="44958" y="10064"/>
                    <a:pt x="44958" y="22479"/>
                  </a:cubicBezTo>
                  <a:close/>
                </a:path>
              </a:pathLst>
            </a:custGeom>
            <a:solidFill>
              <a:srgbClr val="E91469"/>
            </a:solidFill>
            <a:ln w="12700" cap="flat">
              <a:solidFill>
                <a:srgbClr val="E9146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2262">
              <a:extLst>
                <a:ext uri="{FF2B5EF4-FFF2-40B4-BE49-F238E27FC236}">
                  <a16:creationId xmlns:a16="http://schemas.microsoft.com/office/drawing/2014/main" id="{9F8EF8B9-33A5-871A-9D59-7ACF2DFB21F4}"/>
                </a:ext>
              </a:extLst>
            </p:cNvPr>
            <p:cNvSpPr/>
            <p:nvPr/>
          </p:nvSpPr>
          <p:spPr>
            <a:xfrm>
              <a:off x="8216392" y="3475228"/>
              <a:ext cx="234077" cy="523366"/>
            </a:xfrm>
            <a:custGeom>
              <a:avLst/>
              <a:gdLst>
                <a:gd name="connsiteX0" fmla="*/ 135255 w 234077"/>
                <a:gd name="connsiteY0" fmla="*/ 0 h 523366"/>
                <a:gd name="connsiteX1" fmla="*/ 227076 w 234077"/>
                <a:gd name="connsiteY1" fmla="*/ 292227 h 523366"/>
                <a:gd name="connsiteX2" fmla="*/ 0 w 234077"/>
                <a:gd name="connsiteY2" fmla="*/ 523367 h 523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4077" h="523366">
                  <a:moveTo>
                    <a:pt x="135255" y="0"/>
                  </a:moveTo>
                  <a:cubicBezTo>
                    <a:pt x="141351" y="5715"/>
                    <a:pt x="264287" y="125857"/>
                    <a:pt x="227076" y="292227"/>
                  </a:cubicBezTo>
                  <a:cubicBezTo>
                    <a:pt x="201930" y="404749"/>
                    <a:pt x="113664" y="494030"/>
                    <a:pt x="0" y="523367"/>
                  </a:cubicBezTo>
                </a:path>
              </a:pathLst>
            </a:custGeom>
            <a:noFill/>
            <a:ln w="15875" cap="flat">
              <a:solidFill>
                <a:srgbClr val="E9146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2263">
              <a:extLst>
                <a:ext uri="{FF2B5EF4-FFF2-40B4-BE49-F238E27FC236}">
                  <a16:creationId xmlns:a16="http://schemas.microsoft.com/office/drawing/2014/main" id="{D4FAB27E-87B8-81FF-CA9C-DD73815280E6}"/>
                </a:ext>
              </a:extLst>
            </p:cNvPr>
            <p:cNvSpPr/>
            <p:nvPr/>
          </p:nvSpPr>
          <p:spPr>
            <a:xfrm>
              <a:off x="8198739" y="3965066"/>
              <a:ext cx="54736" cy="57658"/>
            </a:xfrm>
            <a:custGeom>
              <a:avLst/>
              <a:gdLst>
                <a:gd name="connsiteX0" fmla="*/ 42291 w 54736"/>
                <a:gd name="connsiteY0" fmla="*/ 0 h 57658"/>
                <a:gd name="connsiteX1" fmla="*/ 22225 w 54736"/>
                <a:gd name="connsiteY1" fmla="*/ 32385 h 57658"/>
                <a:gd name="connsiteX2" fmla="*/ 54737 w 54736"/>
                <a:gd name="connsiteY2" fmla="*/ 52324 h 57658"/>
                <a:gd name="connsiteX3" fmla="*/ 32385 w 54736"/>
                <a:gd name="connsiteY3" fmla="*/ 57658 h 57658"/>
                <a:gd name="connsiteX4" fmla="*/ 0 w 54736"/>
                <a:gd name="connsiteY4" fmla="*/ 37592 h 57658"/>
                <a:gd name="connsiteX5" fmla="*/ 20066 w 54736"/>
                <a:gd name="connsiteY5" fmla="*/ 5207 h 57658"/>
                <a:gd name="connsiteX6" fmla="*/ 42291 w 54736"/>
                <a:gd name="connsiteY6" fmla="*/ 0 h 5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736" h="57658">
                  <a:moveTo>
                    <a:pt x="42291" y="0"/>
                  </a:moveTo>
                  <a:lnTo>
                    <a:pt x="22225" y="32385"/>
                  </a:lnTo>
                  <a:lnTo>
                    <a:pt x="54737" y="52324"/>
                  </a:lnTo>
                  <a:lnTo>
                    <a:pt x="32385" y="57658"/>
                  </a:lnTo>
                  <a:lnTo>
                    <a:pt x="0" y="37592"/>
                  </a:lnTo>
                  <a:lnTo>
                    <a:pt x="20066" y="5207"/>
                  </a:lnTo>
                  <a:lnTo>
                    <a:pt x="42291" y="0"/>
                  </a:lnTo>
                  <a:close/>
                </a:path>
              </a:pathLst>
            </a:custGeom>
            <a:solidFill>
              <a:srgbClr val="E91469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2264">
              <a:extLst>
                <a:ext uri="{FF2B5EF4-FFF2-40B4-BE49-F238E27FC236}">
                  <a16:creationId xmlns:a16="http://schemas.microsoft.com/office/drawing/2014/main" id="{86C77256-31E3-C989-E42B-FBE134CEC9A3}"/>
                </a:ext>
              </a:extLst>
            </p:cNvPr>
            <p:cNvSpPr/>
            <p:nvPr/>
          </p:nvSpPr>
          <p:spPr>
            <a:xfrm>
              <a:off x="8526271" y="3640328"/>
              <a:ext cx="87775" cy="350011"/>
            </a:xfrm>
            <a:custGeom>
              <a:avLst/>
              <a:gdLst>
                <a:gd name="connsiteX0" fmla="*/ 51054 w 87775"/>
                <a:gd name="connsiteY0" fmla="*/ 0 h 350011"/>
                <a:gd name="connsiteX1" fmla="*/ 80518 w 87775"/>
                <a:gd name="connsiteY1" fmla="*/ 207137 h 350011"/>
                <a:gd name="connsiteX2" fmla="*/ 0 w 87775"/>
                <a:gd name="connsiteY2" fmla="*/ 350012 h 35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775" h="350011">
                  <a:moveTo>
                    <a:pt x="51054" y="0"/>
                  </a:moveTo>
                  <a:cubicBezTo>
                    <a:pt x="62230" y="20320"/>
                    <a:pt x="104522" y="102870"/>
                    <a:pt x="80518" y="207137"/>
                  </a:cubicBezTo>
                  <a:cubicBezTo>
                    <a:pt x="64135" y="278511"/>
                    <a:pt x="24511" y="326009"/>
                    <a:pt x="0" y="350012"/>
                  </a:cubicBezTo>
                </a:path>
              </a:pathLst>
            </a:custGeom>
            <a:noFill/>
            <a:ln w="15875" cap="flat">
              <a:solidFill>
                <a:srgbClr val="E9146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2265">
              <a:extLst>
                <a:ext uri="{FF2B5EF4-FFF2-40B4-BE49-F238E27FC236}">
                  <a16:creationId xmlns:a16="http://schemas.microsoft.com/office/drawing/2014/main" id="{41D30E70-931F-72A0-08E4-8DF76DF4B052}"/>
                </a:ext>
              </a:extLst>
            </p:cNvPr>
            <p:cNvSpPr/>
            <p:nvPr/>
          </p:nvSpPr>
          <p:spPr>
            <a:xfrm>
              <a:off x="8513064" y="3948810"/>
              <a:ext cx="54482" cy="54736"/>
            </a:xfrm>
            <a:custGeom>
              <a:avLst/>
              <a:gdLst>
                <a:gd name="connsiteX0" fmla="*/ 17399 w 54482"/>
                <a:gd name="connsiteY0" fmla="*/ 0 h 54736"/>
                <a:gd name="connsiteX1" fmla="*/ 16510 w 54482"/>
                <a:gd name="connsiteY1" fmla="*/ 38100 h 54736"/>
                <a:gd name="connsiteX2" fmla="*/ 54483 w 54482"/>
                <a:gd name="connsiteY2" fmla="*/ 38989 h 54736"/>
                <a:gd name="connsiteX3" fmla="*/ 37973 w 54482"/>
                <a:gd name="connsiteY3" fmla="*/ 54737 h 54736"/>
                <a:gd name="connsiteX4" fmla="*/ 0 w 54482"/>
                <a:gd name="connsiteY4" fmla="*/ 53848 h 54736"/>
                <a:gd name="connsiteX5" fmla="*/ 889 w 54482"/>
                <a:gd name="connsiteY5" fmla="*/ 15875 h 54736"/>
                <a:gd name="connsiteX6" fmla="*/ 17399 w 54482"/>
                <a:gd name="connsiteY6" fmla="*/ 0 h 54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482" h="54736">
                  <a:moveTo>
                    <a:pt x="17399" y="0"/>
                  </a:moveTo>
                  <a:lnTo>
                    <a:pt x="16510" y="38100"/>
                  </a:lnTo>
                  <a:lnTo>
                    <a:pt x="54483" y="38989"/>
                  </a:lnTo>
                  <a:lnTo>
                    <a:pt x="37973" y="54737"/>
                  </a:lnTo>
                  <a:lnTo>
                    <a:pt x="0" y="53848"/>
                  </a:lnTo>
                  <a:lnTo>
                    <a:pt x="889" y="15875"/>
                  </a:lnTo>
                  <a:lnTo>
                    <a:pt x="17399" y="0"/>
                  </a:lnTo>
                  <a:close/>
                </a:path>
              </a:pathLst>
            </a:custGeom>
            <a:solidFill>
              <a:srgbClr val="E91469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3DC8A0D-6BF2-983C-7604-847C07446A65}"/>
              </a:ext>
            </a:extLst>
          </p:cNvPr>
          <p:cNvGrpSpPr/>
          <p:nvPr/>
        </p:nvGrpSpPr>
        <p:grpSpPr>
          <a:xfrm>
            <a:off x="1715682" y="4725824"/>
            <a:ext cx="2883980" cy="1384910"/>
            <a:chOff x="-9469" y="7584684"/>
            <a:chExt cx="2883980" cy="1384910"/>
          </a:xfrm>
        </p:grpSpPr>
        <p:sp>
          <p:nvSpPr>
            <p:cNvPr id="39" name="Isosceles Triangle 38">
              <a:extLst>
                <a:ext uri="{FF2B5EF4-FFF2-40B4-BE49-F238E27FC236}">
                  <a16:creationId xmlns:a16="http://schemas.microsoft.com/office/drawing/2014/main" id="{5FC75494-EAE6-7E65-A6A3-F8616C19F0E0}"/>
                </a:ext>
              </a:extLst>
            </p:cNvPr>
            <p:cNvSpPr/>
            <p:nvPr/>
          </p:nvSpPr>
          <p:spPr>
            <a:xfrm rot="1196184">
              <a:off x="699965" y="8410492"/>
              <a:ext cx="62420" cy="294899"/>
            </a:xfrm>
            <a:prstGeom prst="triangl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4D713CB8-8442-6E74-7D6F-ECC6094F13D8}"/>
                </a:ext>
              </a:extLst>
            </p:cNvPr>
            <p:cNvGrpSpPr/>
            <p:nvPr/>
          </p:nvGrpSpPr>
          <p:grpSpPr>
            <a:xfrm>
              <a:off x="414739" y="7877515"/>
              <a:ext cx="2066721" cy="593603"/>
              <a:chOff x="414739" y="7877515"/>
              <a:chExt cx="2066721" cy="593603"/>
            </a:xfrm>
          </p:grpSpPr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80FE7773-D44B-5A1F-9C03-6611956AEED3}"/>
                  </a:ext>
                </a:extLst>
              </p:cNvPr>
              <p:cNvCxnSpPr>
                <a:cxnSpLocks/>
              </p:cNvCxnSpPr>
              <p:nvPr/>
            </p:nvCxnSpPr>
            <p:spPr>
              <a:xfrm rot="19800000">
                <a:off x="414739" y="8448943"/>
                <a:ext cx="294899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ysDot"/>
                <a:miter lim="800000"/>
              </a:ln>
              <a:effectLst/>
            </p:spPr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7BC2D561-843A-1E2F-9077-F52B511FB95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83288" y="8024965"/>
                <a:ext cx="294899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9039008F-B7EA-D557-95DD-F66F928A9350}"/>
                  </a:ext>
                </a:extLst>
              </p:cNvPr>
              <p:cNvCxnSpPr>
                <a:cxnSpLocks/>
              </p:cNvCxnSpPr>
              <p:nvPr/>
            </p:nvCxnSpPr>
            <p:spPr>
              <a:xfrm rot="1800000" flipH="1">
                <a:off x="951203" y="8471118"/>
                <a:ext cx="294899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C309368A-C98D-6218-F7B8-42F7157A38B6}"/>
                  </a:ext>
                </a:extLst>
              </p:cNvPr>
              <p:cNvCxnSpPr>
                <a:cxnSpLocks/>
              </p:cNvCxnSpPr>
              <p:nvPr/>
            </p:nvCxnSpPr>
            <p:spPr>
              <a:xfrm rot="19800000">
                <a:off x="1201957" y="8471118"/>
                <a:ext cx="294899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B0315DE0-A760-94AE-F056-92F0DF7C1900}"/>
                  </a:ext>
                </a:extLst>
              </p:cNvPr>
              <p:cNvCxnSpPr>
                <a:cxnSpLocks/>
              </p:cNvCxnSpPr>
              <p:nvPr/>
            </p:nvCxnSpPr>
            <p:spPr>
              <a:xfrm rot="1800000" flipH="1">
                <a:off x="1457347" y="8471118"/>
                <a:ext cx="294899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F7BA6381-3AEE-BC38-FEA1-489B00EB7481}"/>
                  </a:ext>
                </a:extLst>
              </p:cNvPr>
              <p:cNvCxnSpPr>
                <a:cxnSpLocks/>
              </p:cNvCxnSpPr>
              <p:nvPr/>
            </p:nvCxnSpPr>
            <p:spPr>
              <a:xfrm rot="19800000">
                <a:off x="1935947" y="8456199"/>
                <a:ext cx="294899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13D2DD27-7C8D-8B99-2BDC-4CE19D5AD61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043883" y="8240226"/>
                <a:ext cx="294899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5D912967-5832-AC3D-397F-AA8E48F426C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080295" y="8240226"/>
                <a:ext cx="294899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6E35F72A-8253-D4F0-30D3-C704B6A17C5F}"/>
                  </a:ext>
                </a:extLst>
              </p:cNvPr>
              <p:cNvCxnSpPr>
                <a:cxnSpLocks/>
              </p:cNvCxnSpPr>
              <p:nvPr/>
            </p:nvCxnSpPr>
            <p:spPr>
              <a:xfrm rot="1800000" flipH="1">
                <a:off x="2186561" y="8454921"/>
                <a:ext cx="294899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E6C1F50D-A232-6C7B-6DFC-2281CEFA5AFE}"/>
                </a:ext>
              </a:extLst>
            </p:cNvPr>
            <p:cNvGrpSpPr/>
            <p:nvPr/>
          </p:nvGrpSpPr>
          <p:grpSpPr>
            <a:xfrm>
              <a:off x="-9469" y="7584684"/>
              <a:ext cx="2883980" cy="1384910"/>
              <a:chOff x="-9469" y="7584684"/>
              <a:chExt cx="2883980" cy="1384910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BFEB631-E620-B6C9-3DC1-FDE191E9977F}"/>
                  </a:ext>
                </a:extLst>
              </p:cNvPr>
              <p:cNvSpPr txBox="1"/>
              <p:nvPr/>
            </p:nvSpPr>
            <p:spPr>
              <a:xfrm>
                <a:off x="677193" y="8146285"/>
                <a:ext cx="31450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N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120D1B5B-90D6-882A-2B3F-AAE22638EBFD}"/>
                  </a:ext>
                </a:extLst>
              </p:cNvPr>
              <p:cNvSpPr txBox="1"/>
              <p:nvPr/>
            </p:nvSpPr>
            <p:spPr>
              <a:xfrm>
                <a:off x="1689610" y="8482215"/>
                <a:ext cx="32412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O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7A1998C-4339-9F18-A8B2-9E1B136F3A46}"/>
                  </a:ext>
                </a:extLst>
              </p:cNvPr>
              <p:cNvSpPr txBox="1"/>
              <p:nvPr/>
            </p:nvSpPr>
            <p:spPr>
              <a:xfrm>
                <a:off x="2046427" y="7816642"/>
                <a:ext cx="324128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O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A9CF935-AC54-BEAD-5EA7-71F781395AFC}"/>
                  </a:ext>
                </a:extLst>
              </p:cNvPr>
              <p:cNvSpPr txBox="1"/>
              <p:nvPr/>
            </p:nvSpPr>
            <p:spPr>
              <a:xfrm>
                <a:off x="-9469" y="8454386"/>
                <a:ext cx="51167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H</a:t>
                </a:r>
                <a:r>
                  <a:rPr kumimoji="0" lang="en-GB" sz="1400" b="0" i="0" u="none" strike="noStrike" kern="0" cap="none" spc="0" normalizeH="0" baseline="-2500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3</a:t>
                </a:r>
                <a:r>
                  <a:rPr kumimoji="0" lang="en-GB" sz="14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C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D424873-5C78-21E9-E575-9C2D9CF9AFFD}"/>
                  </a:ext>
                </a:extLst>
              </p:cNvPr>
              <p:cNvSpPr txBox="1"/>
              <p:nvPr/>
            </p:nvSpPr>
            <p:spPr>
              <a:xfrm>
                <a:off x="677147" y="7584684"/>
                <a:ext cx="51167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CH</a:t>
                </a:r>
                <a:r>
                  <a:rPr kumimoji="0" lang="en-GB" sz="1400" b="0" i="0" u="none" strike="noStrike" kern="0" cap="none" spc="0" normalizeH="0" baseline="-2500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3</a:t>
                </a: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0272CBF-F60E-CC83-1FDF-03620AFEB641}"/>
                  </a:ext>
                </a:extLst>
              </p:cNvPr>
              <p:cNvSpPr txBox="1"/>
              <p:nvPr/>
            </p:nvSpPr>
            <p:spPr>
              <a:xfrm>
                <a:off x="316985" y="8661817"/>
                <a:ext cx="51167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H</a:t>
                </a:r>
                <a:r>
                  <a:rPr kumimoji="0" lang="en-GB" sz="1400" b="0" i="0" u="none" strike="noStrike" kern="0" cap="none" spc="0" normalizeH="0" baseline="-2500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3</a:t>
                </a:r>
                <a:r>
                  <a:rPr kumimoji="0" lang="en-GB" sz="14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C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6139EC6-E0FA-9128-76A8-F7B547858264}"/>
                  </a:ext>
                </a:extLst>
              </p:cNvPr>
              <p:cNvSpPr txBox="1"/>
              <p:nvPr/>
            </p:nvSpPr>
            <p:spPr>
              <a:xfrm>
                <a:off x="2362832" y="8449624"/>
                <a:ext cx="51167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CH</a:t>
                </a:r>
                <a:r>
                  <a:rPr kumimoji="0" lang="en-GB" sz="1400" b="0" i="0" u="none" strike="noStrike" kern="0" cap="none" spc="0" normalizeH="0" baseline="-2500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3</a:t>
                </a: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F2565927-2D99-D6CF-8D7C-0A150F3EEC4E}"/>
              </a:ext>
            </a:extLst>
          </p:cNvPr>
          <p:cNvSpPr txBox="1"/>
          <p:nvPr/>
        </p:nvSpPr>
        <p:spPr>
          <a:xfrm>
            <a:off x="4123932" y="4986102"/>
            <a:ext cx="2260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Nucleus basalis of </a:t>
            </a:r>
            <a:r>
              <a:rPr kumimoji="0" lang="en-GB" sz="1200" b="1" i="0" u="none" strike="noStrike" kern="1200" cap="none" spc="0" normalizeH="0" baseline="0" noProof="0" err="1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Meynert</a:t>
            </a:r>
            <a:endParaRPr kumimoji="0" lang="en-GB" sz="1330" b="0" i="0" u="none" strike="noStrike" kern="1200" cap="none" spc="0" normalizeH="0" baseline="30000" noProof="0">
              <a:ln>
                <a:noFill/>
              </a:ln>
              <a:solidFill>
                <a:srgbClr val="1A1A1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48" name="TextBox 2047">
            <a:extLst>
              <a:ext uri="{FF2B5EF4-FFF2-40B4-BE49-F238E27FC236}">
                <a16:creationId xmlns:a16="http://schemas.microsoft.com/office/drawing/2014/main" id="{5A06A0CE-2D8F-71DD-A17F-A45E3A444EAC}"/>
              </a:ext>
            </a:extLst>
          </p:cNvPr>
          <p:cNvSpPr txBox="1"/>
          <p:nvPr/>
        </p:nvSpPr>
        <p:spPr>
          <a:xfrm>
            <a:off x="3919646" y="4657879"/>
            <a:ext cx="2086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Medial septal nucleus</a:t>
            </a:r>
            <a:endParaRPr kumimoji="0" lang="en-GB" sz="1330" b="0" i="0" u="none" strike="noStrike" kern="1200" cap="none" spc="0" normalizeH="0" baseline="30000" noProof="0">
              <a:ln>
                <a:noFill/>
              </a:ln>
              <a:solidFill>
                <a:srgbClr val="1A1A1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051" name="Straight Connector 2050">
            <a:extLst>
              <a:ext uri="{FF2B5EF4-FFF2-40B4-BE49-F238E27FC236}">
                <a16:creationId xmlns:a16="http://schemas.microsoft.com/office/drawing/2014/main" id="{2FAE467B-AF06-2462-BDDB-1DF5203B44C5}"/>
              </a:ext>
            </a:extLst>
          </p:cNvPr>
          <p:cNvCxnSpPr>
            <a:cxnSpLocks/>
          </p:cNvCxnSpPr>
          <p:nvPr/>
        </p:nvCxnSpPr>
        <p:spPr>
          <a:xfrm flipV="1">
            <a:off x="6562673" y="4237831"/>
            <a:ext cx="862065" cy="888854"/>
          </a:xfrm>
          <a:prstGeom prst="line">
            <a:avLst/>
          </a:prstGeom>
          <a:ln w="9525">
            <a:solidFill>
              <a:schemeClr val="tx2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3" name="Straight Connector 2052">
            <a:extLst>
              <a:ext uri="{FF2B5EF4-FFF2-40B4-BE49-F238E27FC236}">
                <a16:creationId xmlns:a16="http://schemas.microsoft.com/office/drawing/2014/main" id="{C32D68E3-23C8-2FE2-EF2F-FC4E00CF3C26}"/>
              </a:ext>
            </a:extLst>
          </p:cNvPr>
          <p:cNvCxnSpPr/>
          <p:nvPr/>
        </p:nvCxnSpPr>
        <p:spPr>
          <a:xfrm flipV="1">
            <a:off x="6372714" y="5126028"/>
            <a:ext cx="19151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4" name="Straight Connector 2053">
            <a:extLst>
              <a:ext uri="{FF2B5EF4-FFF2-40B4-BE49-F238E27FC236}">
                <a16:creationId xmlns:a16="http://schemas.microsoft.com/office/drawing/2014/main" id="{4C67CDA2-C16A-D683-405B-5FF422B12FA9}"/>
              </a:ext>
            </a:extLst>
          </p:cNvPr>
          <p:cNvCxnSpPr>
            <a:cxnSpLocks/>
          </p:cNvCxnSpPr>
          <p:nvPr/>
        </p:nvCxnSpPr>
        <p:spPr>
          <a:xfrm flipV="1">
            <a:off x="6159235" y="4128294"/>
            <a:ext cx="1317890" cy="654567"/>
          </a:xfrm>
          <a:prstGeom prst="line">
            <a:avLst/>
          </a:prstGeom>
          <a:ln w="9525">
            <a:solidFill>
              <a:schemeClr val="tx2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5" name="Straight Connector 2054">
            <a:extLst>
              <a:ext uri="{FF2B5EF4-FFF2-40B4-BE49-F238E27FC236}">
                <a16:creationId xmlns:a16="http://schemas.microsoft.com/office/drawing/2014/main" id="{178CE200-A46C-BF1C-D25D-772E018A94E1}"/>
              </a:ext>
            </a:extLst>
          </p:cNvPr>
          <p:cNvCxnSpPr/>
          <p:nvPr/>
        </p:nvCxnSpPr>
        <p:spPr>
          <a:xfrm flipV="1">
            <a:off x="5971285" y="4780882"/>
            <a:ext cx="19151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8819817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4A3BEF-9D75-4694-9F11-DDA5629362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D5BAB63-775C-495A-8043-BDEB42126B6B}">
  <ds:schemaRefs>
    <ds:schemaRef ds:uri="http://schemas.microsoft.com/office/infopath/2007/PartnerControls"/>
    <ds:schemaRef ds:uri="http://purl.org/dc/terms/"/>
    <ds:schemaRef ds:uri="28627d7c-4416-4bc1-86cf-ca6c3a42a8f2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08562aa6-c0ad-4fb9-8a82-15409d3a28b4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206</Words>
  <Application>Microsoft Office PowerPoint</Application>
  <PresentationFormat>Widescreen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Acetylcholine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31</cp:revision>
  <cp:lastPrinted>2025-11-25T10:22:13Z</cp:lastPrinted>
  <dcterms:created xsi:type="dcterms:W3CDTF">2024-10-28T13:51:27Z</dcterms:created>
  <dcterms:modified xsi:type="dcterms:W3CDTF">2026-04-28T00:30:30Z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