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29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References: 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Neurotransmitters. In: Augustine GJ, Groh J, Huettel S, et al. (eds). Neuroscience. 7</a:t>
            </a:r>
            <a:r>
              <a:rPr lang="en-US" baseline="30000"/>
              <a:t>th</a:t>
            </a:r>
            <a:r>
              <a:rPr lang="en-US"/>
              <a:t> edition. Oxford University Press, 2023.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Haas HL, Sergeeva OA, Selbach O. Histamine in the nervous system. </a:t>
            </a:r>
            <a:r>
              <a:rPr lang="en-GB" err="1"/>
              <a:t>Physiol</a:t>
            </a:r>
            <a:r>
              <a:rPr lang="en-GB"/>
              <a:t> Rev 2008; 88 (3): 1183–1241. 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Thakkar MM. Histamine in the regulation of wakefulness. Sleep Med Rev 2011; 15 (1): 65–74.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4530A99-685F-77AC-92E8-43CB61C8D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88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1476F8C-FBA9-2D25-6E35-7F35885C6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>
          <a:xfrm>
            <a:off x="4148667" y="1416785"/>
            <a:ext cx="7349066" cy="474694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5B6787-BF60-A69A-1351-18CBB29FC9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Cellular and molecular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9A279A-4C51-4274-405C-596FE1714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Histamine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02CA4C-82B4-A4C4-54D4-E2549A7BA8AF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28360"/>
            <a:ext cx="3114675" cy="4415215"/>
          </a:xfrm>
        </p:spPr>
        <p:txBody>
          <a:bodyPr rIns="252000"/>
          <a:lstStyle/>
          <a:p>
            <a:r>
              <a:rPr lang="en-GB" sz="1200"/>
              <a:t>Histamine is produced from the amino acid histidine by histidine decarboxylase, and degraded by a methyltransferase and monoamine oxidase</a:t>
            </a:r>
            <a:r>
              <a:rPr lang="en-GB" sz="1200" baseline="30000"/>
              <a:t>1</a:t>
            </a:r>
          </a:p>
          <a:p>
            <a:r>
              <a:rPr lang="en-GB" sz="1200"/>
              <a:t>Found in mast cells in the body, whereas in the brain histamine is found in neurons of the hypothalamus that project throughout the brain</a:t>
            </a:r>
            <a:r>
              <a:rPr lang="en-GB" sz="1200" baseline="30000"/>
              <a:t>1,2</a:t>
            </a:r>
            <a:endParaRPr lang="en-GB" sz="1200"/>
          </a:p>
          <a:p>
            <a:r>
              <a:rPr lang="en-GB" sz="1200"/>
              <a:t>Histaminergic neurons are important in vestibular regulation, and the regulation of arousal, attention, and wakefulness</a:t>
            </a:r>
            <a:r>
              <a:rPr lang="en-GB" sz="1200" baseline="30000"/>
              <a:t>1-3</a:t>
            </a:r>
            <a:endParaRPr lang="en-GB" sz="1200"/>
          </a:p>
          <a:p>
            <a:endParaRPr lang="en-GB" sz="1200">
              <a:highlight>
                <a:srgbClr val="FFFF00"/>
              </a:highlight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539A91-9ACB-EDEF-7249-360BFEACF9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900"/>
              <a:t>Arrows show direction of tracts, from filled circles towards the direction of the arrows</a:t>
            </a:r>
          </a:p>
          <a:p>
            <a:endParaRPr lang="en-US" sz="900"/>
          </a:p>
          <a:p>
            <a:r>
              <a:rPr lang="en-US" sz="900"/>
              <a:t>1. Augustine et al. Neuroscience. 7</a:t>
            </a:r>
            <a:r>
              <a:rPr lang="en-US" sz="900" baseline="30000"/>
              <a:t>th</a:t>
            </a:r>
            <a:r>
              <a:rPr lang="en-US" sz="900"/>
              <a:t> edition. 2023; </a:t>
            </a:r>
            <a:r>
              <a:rPr lang="en-GB"/>
              <a:t>2. Haas et al. </a:t>
            </a:r>
            <a:r>
              <a:rPr lang="en-GB" err="1"/>
              <a:t>Physiol</a:t>
            </a:r>
            <a:r>
              <a:rPr lang="en-GB"/>
              <a:t> Rev 2008;88(3):1183–1241; 3. Thakkar. Sleep Med Rev 2011;15(1):65–74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072428-942A-6516-6F4F-9E6F2D1E4066}"/>
              </a:ext>
            </a:extLst>
          </p:cNvPr>
          <p:cNvGrpSpPr/>
          <p:nvPr/>
        </p:nvGrpSpPr>
        <p:grpSpPr>
          <a:xfrm>
            <a:off x="6401689" y="2788920"/>
            <a:ext cx="3198748" cy="2797809"/>
            <a:chOff x="6401689" y="2788920"/>
            <a:chExt cx="3198748" cy="2797809"/>
          </a:xfrm>
        </p:grpSpPr>
        <p:sp>
          <p:nvSpPr>
            <p:cNvPr id="11" name="Freeform 42">
              <a:extLst>
                <a:ext uri="{FF2B5EF4-FFF2-40B4-BE49-F238E27FC236}">
                  <a16:creationId xmlns:a16="http://schemas.microsoft.com/office/drawing/2014/main" id="{577EC5F5-0E18-09CC-C6DC-1C5E46EB7683}"/>
                </a:ext>
              </a:extLst>
            </p:cNvPr>
            <p:cNvSpPr/>
            <p:nvPr/>
          </p:nvSpPr>
          <p:spPr>
            <a:xfrm>
              <a:off x="7846059" y="3952633"/>
              <a:ext cx="1252473" cy="1619999"/>
            </a:xfrm>
            <a:custGeom>
              <a:avLst/>
              <a:gdLst>
                <a:gd name="connsiteX0" fmla="*/ 0 w 1252473"/>
                <a:gd name="connsiteY0" fmla="*/ 222238 h 1619999"/>
                <a:gd name="connsiteX1" fmla="*/ 400559 w 1252473"/>
                <a:gd name="connsiteY1" fmla="*/ 6338 h 1619999"/>
                <a:gd name="connsiteX2" fmla="*/ 688340 w 1252473"/>
                <a:gd name="connsiteY2" fmla="*/ 593840 h 1619999"/>
                <a:gd name="connsiteX3" fmla="*/ 1252474 w 1252473"/>
                <a:gd name="connsiteY3" fmla="*/ 1620000 h 161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473" h="1619999">
                  <a:moveTo>
                    <a:pt x="0" y="222238"/>
                  </a:moveTo>
                  <a:cubicBezTo>
                    <a:pt x="107950" y="105779"/>
                    <a:pt x="264795" y="-31254"/>
                    <a:pt x="400559" y="6338"/>
                  </a:cubicBezTo>
                  <a:cubicBezTo>
                    <a:pt x="562610" y="51169"/>
                    <a:pt x="601091" y="318758"/>
                    <a:pt x="688340" y="593840"/>
                  </a:cubicBezTo>
                  <a:cubicBezTo>
                    <a:pt x="769874" y="850761"/>
                    <a:pt x="925449" y="1212711"/>
                    <a:pt x="1252474" y="162000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id="{BC0F1585-3C21-C558-A4CC-54E3013C31A9}"/>
                </a:ext>
              </a:extLst>
            </p:cNvPr>
            <p:cNvSpPr/>
            <p:nvPr/>
          </p:nvSpPr>
          <p:spPr>
            <a:xfrm>
              <a:off x="9058402" y="5530850"/>
              <a:ext cx="56515" cy="55879"/>
            </a:xfrm>
            <a:custGeom>
              <a:avLst/>
              <a:gdLst>
                <a:gd name="connsiteX0" fmla="*/ 0 w 56515"/>
                <a:gd name="connsiteY0" fmla="*/ 32893 h 55879"/>
                <a:gd name="connsiteX1" fmla="*/ 37719 w 56515"/>
                <a:gd name="connsiteY1" fmla="*/ 37846 h 55879"/>
                <a:gd name="connsiteX2" fmla="*/ 42672 w 56515"/>
                <a:gd name="connsiteY2" fmla="*/ 0 h 55879"/>
                <a:gd name="connsiteX3" fmla="*/ 56515 w 56515"/>
                <a:gd name="connsiteY3" fmla="*/ 18161 h 55879"/>
                <a:gd name="connsiteX4" fmla="*/ 51689 w 56515"/>
                <a:gd name="connsiteY4" fmla="*/ 55880 h 55879"/>
                <a:gd name="connsiteX5" fmla="*/ 13970 w 56515"/>
                <a:gd name="connsiteY5" fmla="*/ 51054 h 55879"/>
                <a:gd name="connsiteX6" fmla="*/ 0 w 56515"/>
                <a:gd name="connsiteY6" fmla="*/ 32893 h 55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515" h="55879">
                  <a:moveTo>
                    <a:pt x="0" y="32893"/>
                  </a:moveTo>
                  <a:lnTo>
                    <a:pt x="37719" y="37846"/>
                  </a:lnTo>
                  <a:lnTo>
                    <a:pt x="42672" y="0"/>
                  </a:lnTo>
                  <a:lnTo>
                    <a:pt x="56515" y="18161"/>
                  </a:lnTo>
                  <a:lnTo>
                    <a:pt x="51689" y="55880"/>
                  </a:lnTo>
                  <a:lnTo>
                    <a:pt x="13970" y="51054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290A2580-DAB3-6DC5-80BD-88C8466D6E06}"/>
                </a:ext>
              </a:extLst>
            </p:cNvPr>
            <p:cNvSpPr/>
            <p:nvPr/>
          </p:nvSpPr>
          <p:spPr>
            <a:xfrm>
              <a:off x="7846059" y="3746119"/>
              <a:ext cx="382651" cy="428752"/>
            </a:xfrm>
            <a:custGeom>
              <a:avLst/>
              <a:gdLst>
                <a:gd name="connsiteX0" fmla="*/ 0 w 382651"/>
                <a:gd name="connsiteY0" fmla="*/ 428752 h 428752"/>
                <a:gd name="connsiteX1" fmla="*/ 116967 w 382651"/>
                <a:gd name="connsiteY1" fmla="*/ 151130 h 428752"/>
                <a:gd name="connsiteX2" fmla="*/ 382651 w 382651"/>
                <a:gd name="connsiteY2" fmla="*/ 0 h 42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2651" h="428752">
                  <a:moveTo>
                    <a:pt x="0" y="428752"/>
                  </a:moveTo>
                  <a:cubicBezTo>
                    <a:pt x="3048" y="388112"/>
                    <a:pt x="17780" y="263398"/>
                    <a:pt x="116967" y="151130"/>
                  </a:cubicBezTo>
                  <a:cubicBezTo>
                    <a:pt x="212344" y="43180"/>
                    <a:pt x="329819" y="10287"/>
                    <a:pt x="382651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52A5C925-FA76-9197-AE13-2BE6425F126B}"/>
                </a:ext>
              </a:extLst>
            </p:cNvPr>
            <p:cNvSpPr/>
            <p:nvPr/>
          </p:nvSpPr>
          <p:spPr>
            <a:xfrm>
              <a:off x="8192516" y="3722115"/>
              <a:ext cx="54102" cy="57277"/>
            </a:xfrm>
            <a:custGeom>
              <a:avLst/>
              <a:gdLst>
                <a:gd name="connsiteX0" fmla="*/ 10795 w 54102"/>
                <a:gd name="connsiteY0" fmla="*/ 57277 h 57277"/>
                <a:gd name="connsiteX1" fmla="*/ 31750 w 54102"/>
                <a:gd name="connsiteY1" fmla="*/ 25527 h 57277"/>
                <a:gd name="connsiteX2" fmla="*/ 0 w 54102"/>
                <a:gd name="connsiteY2" fmla="*/ 4572 h 57277"/>
                <a:gd name="connsiteX3" fmla="*/ 22352 w 54102"/>
                <a:gd name="connsiteY3" fmla="*/ 0 h 57277"/>
                <a:gd name="connsiteX4" fmla="*/ 54102 w 54102"/>
                <a:gd name="connsiteY4" fmla="*/ 20955 h 57277"/>
                <a:gd name="connsiteX5" fmla="*/ 33274 w 54102"/>
                <a:gd name="connsiteY5" fmla="*/ 52705 h 57277"/>
                <a:gd name="connsiteX6" fmla="*/ 10795 w 54102"/>
                <a:gd name="connsiteY6" fmla="*/ 57277 h 5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02" h="57277">
                  <a:moveTo>
                    <a:pt x="10795" y="57277"/>
                  </a:moveTo>
                  <a:lnTo>
                    <a:pt x="31750" y="25527"/>
                  </a:lnTo>
                  <a:lnTo>
                    <a:pt x="0" y="4572"/>
                  </a:lnTo>
                  <a:lnTo>
                    <a:pt x="22352" y="0"/>
                  </a:lnTo>
                  <a:lnTo>
                    <a:pt x="54102" y="20955"/>
                  </a:lnTo>
                  <a:lnTo>
                    <a:pt x="33274" y="52705"/>
                  </a:lnTo>
                  <a:lnTo>
                    <a:pt x="10795" y="57277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FB53854C-EE1E-8B04-2961-53708258AD22}"/>
                </a:ext>
              </a:extLst>
            </p:cNvPr>
            <p:cNvSpPr/>
            <p:nvPr/>
          </p:nvSpPr>
          <p:spPr>
            <a:xfrm>
              <a:off x="7831338" y="3537839"/>
              <a:ext cx="197854" cy="637032"/>
            </a:xfrm>
            <a:custGeom>
              <a:avLst/>
              <a:gdLst>
                <a:gd name="connsiteX0" fmla="*/ 14721 w 197854"/>
                <a:gd name="connsiteY0" fmla="*/ 637032 h 637032"/>
                <a:gd name="connsiteX1" fmla="*/ 26151 w 197854"/>
                <a:gd name="connsiteY1" fmla="*/ 300990 h 637032"/>
                <a:gd name="connsiteX2" fmla="*/ 197855 w 197854"/>
                <a:gd name="connsiteY2" fmla="*/ 0 h 637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4" h="637032">
                  <a:moveTo>
                    <a:pt x="14721" y="637032"/>
                  </a:moveTo>
                  <a:cubicBezTo>
                    <a:pt x="1768" y="574040"/>
                    <a:pt x="-15251" y="449072"/>
                    <a:pt x="26151" y="300990"/>
                  </a:cubicBezTo>
                  <a:cubicBezTo>
                    <a:pt x="68061" y="151130"/>
                    <a:pt x="149087" y="50927"/>
                    <a:pt x="197855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49">
              <a:extLst>
                <a:ext uri="{FF2B5EF4-FFF2-40B4-BE49-F238E27FC236}">
                  <a16:creationId xmlns:a16="http://schemas.microsoft.com/office/drawing/2014/main" id="{10338FF5-23DD-5B21-1B3E-DFAD8E9C5CF7}"/>
                </a:ext>
              </a:extLst>
            </p:cNvPr>
            <p:cNvSpPr/>
            <p:nvPr/>
          </p:nvSpPr>
          <p:spPr>
            <a:xfrm>
              <a:off x="7988427" y="3524884"/>
              <a:ext cx="55117" cy="54864"/>
            </a:xfrm>
            <a:custGeom>
              <a:avLst/>
              <a:gdLst>
                <a:gd name="connsiteX0" fmla="*/ 39624 w 55117"/>
                <a:gd name="connsiteY0" fmla="*/ 54864 h 54864"/>
                <a:gd name="connsiteX1" fmla="*/ 38100 w 55117"/>
                <a:gd name="connsiteY1" fmla="*/ 16764 h 54864"/>
                <a:gd name="connsiteX2" fmla="*/ 0 w 55117"/>
                <a:gd name="connsiteY2" fmla="*/ 18288 h 54864"/>
                <a:gd name="connsiteX3" fmla="*/ 15494 w 55117"/>
                <a:gd name="connsiteY3" fmla="*/ 1524 h 54864"/>
                <a:gd name="connsiteX4" fmla="*/ 53467 w 55117"/>
                <a:gd name="connsiteY4" fmla="*/ 0 h 54864"/>
                <a:gd name="connsiteX5" fmla="*/ 55118 w 55117"/>
                <a:gd name="connsiteY5" fmla="*/ 37973 h 54864"/>
                <a:gd name="connsiteX6" fmla="*/ 39624 w 55117"/>
                <a:gd name="connsiteY6" fmla="*/ 54864 h 5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117" h="54864">
                  <a:moveTo>
                    <a:pt x="39624" y="54864"/>
                  </a:moveTo>
                  <a:lnTo>
                    <a:pt x="38100" y="16764"/>
                  </a:lnTo>
                  <a:lnTo>
                    <a:pt x="0" y="18288"/>
                  </a:lnTo>
                  <a:lnTo>
                    <a:pt x="15494" y="1524"/>
                  </a:lnTo>
                  <a:lnTo>
                    <a:pt x="53467" y="0"/>
                  </a:lnTo>
                  <a:lnTo>
                    <a:pt x="55118" y="37973"/>
                  </a:lnTo>
                  <a:lnTo>
                    <a:pt x="39624" y="54864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id="{83302C63-69C7-C059-CB21-CAB89918F786}"/>
                </a:ext>
              </a:extLst>
            </p:cNvPr>
            <p:cNvSpPr/>
            <p:nvPr/>
          </p:nvSpPr>
          <p:spPr>
            <a:xfrm>
              <a:off x="7510526" y="3542919"/>
              <a:ext cx="335533" cy="631952"/>
            </a:xfrm>
            <a:custGeom>
              <a:avLst/>
              <a:gdLst>
                <a:gd name="connsiteX0" fmla="*/ 335534 w 335533"/>
                <a:gd name="connsiteY0" fmla="*/ 631952 h 631952"/>
                <a:gd name="connsiteX1" fmla="*/ 120269 w 335533"/>
                <a:gd name="connsiteY1" fmla="*/ 372999 h 631952"/>
                <a:gd name="connsiteX2" fmla="*/ 0 w 335533"/>
                <a:gd name="connsiteY2" fmla="*/ 0 h 63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533" h="631952">
                  <a:moveTo>
                    <a:pt x="335534" y="631952"/>
                  </a:moveTo>
                  <a:cubicBezTo>
                    <a:pt x="275463" y="581152"/>
                    <a:pt x="190881" y="497078"/>
                    <a:pt x="120269" y="372999"/>
                  </a:cubicBezTo>
                  <a:cubicBezTo>
                    <a:pt x="36576" y="225933"/>
                    <a:pt x="9525" y="87630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51">
              <a:extLst>
                <a:ext uri="{FF2B5EF4-FFF2-40B4-BE49-F238E27FC236}">
                  <a16:creationId xmlns:a16="http://schemas.microsoft.com/office/drawing/2014/main" id="{82A5D021-C347-A147-770A-8872C38D873D}"/>
                </a:ext>
              </a:extLst>
            </p:cNvPr>
            <p:cNvSpPr/>
            <p:nvPr/>
          </p:nvSpPr>
          <p:spPr>
            <a:xfrm>
              <a:off x="7485380" y="3524884"/>
              <a:ext cx="56388" cy="52832"/>
            </a:xfrm>
            <a:custGeom>
              <a:avLst/>
              <a:gdLst>
                <a:gd name="connsiteX0" fmla="*/ 56388 w 56388"/>
                <a:gd name="connsiteY0" fmla="*/ 45847 h 52832"/>
                <a:gd name="connsiteX1" fmla="*/ 26162 w 56388"/>
                <a:gd name="connsiteY1" fmla="*/ 22606 h 52832"/>
                <a:gd name="connsiteX2" fmla="*/ 3048 w 56388"/>
                <a:gd name="connsiteY2" fmla="*/ 52832 h 52832"/>
                <a:gd name="connsiteX3" fmla="*/ 0 w 56388"/>
                <a:gd name="connsiteY3" fmla="*/ 30099 h 52832"/>
                <a:gd name="connsiteX4" fmla="*/ 23240 w 56388"/>
                <a:gd name="connsiteY4" fmla="*/ 0 h 52832"/>
                <a:gd name="connsiteX5" fmla="*/ 53467 w 56388"/>
                <a:gd name="connsiteY5" fmla="*/ 23241 h 52832"/>
                <a:gd name="connsiteX6" fmla="*/ 56388 w 56388"/>
                <a:gd name="connsiteY6" fmla="*/ 45847 h 5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388" h="52832">
                  <a:moveTo>
                    <a:pt x="56388" y="45847"/>
                  </a:moveTo>
                  <a:lnTo>
                    <a:pt x="26162" y="22606"/>
                  </a:lnTo>
                  <a:lnTo>
                    <a:pt x="3048" y="52832"/>
                  </a:lnTo>
                  <a:lnTo>
                    <a:pt x="0" y="30099"/>
                  </a:lnTo>
                  <a:lnTo>
                    <a:pt x="23240" y="0"/>
                  </a:lnTo>
                  <a:lnTo>
                    <a:pt x="53467" y="23241"/>
                  </a:lnTo>
                  <a:lnTo>
                    <a:pt x="56388" y="45847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52">
              <a:extLst>
                <a:ext uri="{FF2B5EF4-FFF2-40B4-BE49-F238E27FC236}">
                  <a16:creationId xmlns:a16="http://schemas.microsoft.com/office/drawing/2014/main" id="{504A263E-A112-45C1-ECC1-AE1B8F2472B9}"/>
                </a:ext>
              </a:extLst>
            </p:cNvPr>
            <p:cNvSpPr/>
            <p:nvPr/>
          </p:nvSpPr>
          <p:spPr>
            <a:xfrm>
              <a:off x="7649718" y="4174871"/>
              <a:ext cx="196341" cy="315594"/>
            </a:xfrm>
            <a:custGeom>
              <a:avLst/>
              <a:gdLst>
                <a:gd name="connsiteX0" fmla="*/ 196342 w 196341"/>
                <a:gd name="connsiteY0" fmla="*/ 0 h 315594"/>
                <a:gd name="connsiteX1" fmla="*/ 32385 w 196341"/>
                <a:gd name="connsiteY1" fmla="*/ 189103 h 315594"/>
                <a:gd name="connsiteX2" fmla="*/ 0 w 196341"/>
                <a:gd name="connsiteY2" fmla="*/ 315595 h 31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6341" h="315594">
                  <a:moveTo>
                    <a:pt x="196342" y="0"/>
                  </a:moveTo>
                  <a:cubicBezTo>
                    <a:pt x="159893" y="23114"/>
                    <a:pt x="79121" y="81407"/>
                    <a:pt x="32385" y="189103"/>
                  </a:cubicBezTo>
                  <a:cubicBezTo>
                    <a:pt x="11684" y="236855"/>
                    <a:pt x="3301" y="281051"/>
                    <a:pt x="0" y="315595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5F457271-4498-39CD-50B6-633C468CF4E2}"/>
                </a:ext>
              </a:extLst>
            </p:cNvPr>
            <p:cNvSpPr/>
            <p:nvPr/>
          </p:nvSpPr>
          <p:spPr>
            <a:xfrm>
              <a:off x="7623936" y="4456557"/>
              <a:ext cx="55626" cy="51815"/>
            </a:xfrm>
            <a:custGeom>
              <a:avLst/>
              <a:gdLst>
                <a:gd name="connsiteX0" fmla="*/ 1905 w 55626"/>
                <a:gd name="connsiteY0" fmla="*/ 0 h 51815"/>
                <a:gd name="connsiteX1" fmla="*/ 26416 w 55626"/>
                <a:gd name="connsiteY1" fmla="*/ 29083 h 51815"/>
                <a:gd name="connsiteX2" fmla="*/ 55626 w 55626"/>
                <a:gd name="connsiteY2" fmla="*/ 4572 h 51815"/>
                <a:gd name="connsiteX3" fmla="*/ 53594 w 55626"/>
                <a:gd name="connsiteY3" fmla="*/ 27305 h 51815"/>
                <a:gd name="connsiteX4" fmla="*/ 24511 w 55626"/>
                <a:gd name="connsiteY4" fmla="*/ 51816 h 51815"/>
                <a:gd name="connsiteX5" fmla="*/ 0 w 55626"/>
                <a:gd name="connsiteY5" fmla="*/ 22733 h 51815"/>
                <a:gd name="connsiteX6" fmla="*/ 1905 w 55626"/>
                <a:gd name="connsiteY6" fmla="*/ 0 h 5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26" h="51815">
                  <a:moveTo>
                    <a:pt x="1905" y="0"/>
                  </a:moveTo>
                  <a:lnTo>
                    <a:pt x="26416" y="29083"/>
                  </a:lnTo>
                  <a:lnTo>
                    <a:pt x="55626" y="4572"/>
                  </a:lnTo>
                  <a:lnTo>
                    <a:pt x="53594" y="27305"/>
                  </a:lnTo>
                  <a:lnTo>
                    <a:pt x="24511" y="51816"/>
                  </a:lnTo>
                  <a:lnTo>
                    <a:pt x="0" y="22733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F803CD25-67BE-C1C9-3C3E-23DF38DF7416}"/>
                </a:ext>
              </a:extLst>
            </p:cNvPr>
            <p:cNvSpPr/>
            <p:nvPr/>
          </p:nvSpPr>
          <p:spPr>
            <a:xfrm>
              <a:off x="6783630" y="2977308"/>
              <a:ext cx="2803345" cy="1260113"/>
            </a:xfrm>
            <a:custGeom>
              <a:avLst/>
              <a:gdLst>
                <a:gd name="connsiteX0" fmla="*/ 1062429 w 2803345"/>
                <a:gd name="connsiteY0" fmla="*/ 1197563 h 1260113"/>
                <a:gd name="connsiteX1" fmla="*/ 36142 w 2803345"/>
                <a:gd name="connsiteY1" fmla="*/ 929847 h 1260113"/>
                <a:gd name="connsiteX2" fmla="*/ 120851 w 2803345"/>
                <a:gd name="connsiteY2" fmla="*/ 372317 h 1260113"/>
                <a:gd name="connsiteX3" fmla="*/ 1062810 w 2803345"/>
                <a:gd name="connsiteY3" fmla="*/ 1604 h 1260113"/>
                <a:gd name="connsiteX4" fmla="*/ 2803345 w 2803345"/>
                <a:gd name="connsiteY4" fmla="*/ 712042 h 126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3345" h="1260113">
                  <a:moveTo>
                    <a:pt x="1062429" y="1197563"/>
                  </a:moveTo>
                  <a:cubicBezTo>
                    <a:pt x="586941" y="1353392"/>
                    <a:pt x="157046" y="1200865"/>
                    <a:pt x="36142" y="929847"/>
                  </a:cubicBezTo>
                  <a:cubicBezTo>
                    <a:pt x="-77142" y="675974"/>
                    <a:pt x="111199" y="386795"/>
                    <a:pt x="120851" y="372317"/>
                  </a:cubicBezTo>
                  <a:cubicBezTo>
                    <a:pt x="350467" y="30433"/>
                    <a:pt x="825955" y="11256"/>
                    <a:pt x="1062810" y="1604"/>
                  </a:cubicBezTo>
                  <a:cubicBezTo>
                    <a:pt x="1893771" y="-32178"/>
                    <a:pt x="2540582" y="476330"/>
                    <a:pt x="2803345" y="712042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55">
              <a:extLst>
                <a:ext uri="{FF2B5EF4-FFF2-40B4-BE49-F238E27FC236}">
                  <a16:creationId xmlns:a16="http://schemas.microsoft.com/office/drawing/2014/main" id="{D266EDFF-7CB4-495D-528E-B55C6A19A0AC}"/>
                </a:ext>
              </a:extLst>
            </p:cNvPr>
            <p:cNvSpPr/>
            <p:nvPr/>
          </p:nvSpPr>
          <p:spPr>
            <a:xfrm>
              <a:off x="9545319" y="3648709"/>
              <a:ext cx="55118" cy="55626"/>
            </a:xfrm>
            <a:custGeom>
              <a:avLst/>
              <a:gdLst>
                <a:gd name="connsiteX0" fmla="*/ 0 w 55118"/>
                <a:gd name="connsiteY0" fmla="*/ 40640 h 55626"/>
                <a:gd name="connsiteX1" fmla="*/ 37974 w 55118"/>
                <a:gd name="connsiteY1" fmla="*/ 37973 h 55626"/>
                <a:gd name="connsiteX2" fmla="*/ 35179 w 55118"/>
                <a:gd name="connsiteY2" fmla="*/ 0 h 55626"/>
                <a:gd name="connsiteX3" fmla="*/ 52451 w 55118"/>
                <a:gd name="connsiteY3" fmla="*/ 14986 h 55626"/>
                <a:gd name="connsiteX4" fmla="*/ 55118 w 55118"/>
                <a:gd name="connsiteY4" fmla="*/ 52832 h 55626"/>
                <a:gd name="connsiteX5" fmla="*/ 17273 w 55118"/>
                <a:gd name="connsiteY5" fmla="*/ 55626 h 55626"/>
                <a:gd name="connsiteX6" fmla="*/ 0 w 55118"/>
                <a:gd name="connsiteY6" fmla="*/ 40640 h 55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118" h="55626">
                  <a:moveTo>
                    <a:pt x="0" y="40640"/>
                  </a:moveTo>
                  <a:lnTo>
                    <a:pt x="37974" y="37973"/>
                  </a:lnTo>
                  <a:lnTo>
                    <a:pt x="35179" y="0"/>
                  </a:lnTo>
                  <a:lnTo>
                    <a:pt x="52451" y="14986"/>
                  </a:lnTo>
                  <a:lnTo>
                    <a:pt x="55118" y="52832"/>
                  </a:lnTo>
                  <a:lnTo>
                    <a:pt x="17273" y="55626"/>
                  </a:lnTo>
                  <a:lnTo>
                    <a:pt x="0" y="4064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56">
              <a:extLst>
                <a:ext uri="{FF2B5EF4-FFF2-40B4-BE49-F238E27FC236}">
                  <a16:creationId xmlns:a16="http://schemas.microsoft.com/office/drawing/2014/main" id="{A156450B-68FC-EF74-085D-D59358B21B12}"/>
                </a:ext>
              </a:extLst>
            </p:cNvPr>
            <p:cNvSpPr/>
            <p:nvPr/>
          </p:nvSpPr>
          <p:spPr>
            <a:xfrm>
              <a:off x="8218423" y="2803144"/>
              <a:ext cx="668273" cy="206750"/>
            </a:xfrm>
            <a:custGeom>
              <a:avLst/>
              <a:gdLst>
                <a:gd name="connsiteX0" fmla="*/ 0 w 668273"/>
                <a:gd name="connsiteY0" fmla="*/ 196215 h 206750"/>
                <a:gd name="connsiteX1" fmla="*/ 486156 w 668273"/>
                <a:gd name="connsiteY1" fmla="*/ 126238 h 206750"/>
                <a:gd name="connsiteX2" fmla="*/ 668274 w 668273"/>
                <a:gd name="connsiteY2" fmla="*/ 0 h 20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8273" h="206750">
                  <a:moveTo>
                    <a:pt x="0" y="196215"/>
                  </a:moveTo>
                  <a:cubicBezTo>
                    <a:pt x="85598" y="209677"/>
                    <a:pt x="281432" y="227711"/>
                    <a:pt x="486156" y="126238"/>
                  </a:cubicBezTo>
                  <a:cubicBezTo>
                    <a:pt x="563753" y="87757"/>
                    <a:pt x="623824" y="41402"/>
                    <a:pt x="668274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57">
              <a:extLst>
                <a:ext uri="{FF2B5EF4-FFF2-40B4-BE49-F238E27FC236}">
                  <a16:creationId xmlns:a16="http://schemas.microsoft.com/office/drawing/2014/main" id="{D3653E25-FAA9-0841-FAF0-F064864E8B6C}"/>
                </a:ext>
              </a:extLst>
            </p:cNvPr>
            <p:cNvSpPr/>
            <p:nvPr/>
          </p:nvSpPr>
          <p:spPr>
            <a:xfrm>
              <a:off x="8844915" y="2788920"/>
              <a:ext cx="54864" cy="55117"/>
            </a:xfrm>
            <a:custGeom>
              <a:avLst/>
              <a:gdLst>
                <a:gd name="connsiteX0" fmla="*/ 36195 w 54864"/>
                <a:gd name="connsiteY0" fmla="*/ 55118 h 55117"/>
                <a:gd name="connsiteX1" fmla="*/ 37973 w 54864"/>
                <a:gd name="connsiteY1" fmla="*/ 17145 h 55117"/>
                <a:gd name="connsiteX2" fmla="*/ 0 w 54864"/>
                <a:gd name="connsiteY2" fmla="*/ 15367 h 55117"/>
                <a:gd name="connsiteX3" fmla="*/ 16891 w 54864"/>
                <a:gd name="connsiteY3" fmla="*/ 0 h 55117"/>
                <a:gd name="connsiteX4" fmla="*/ 54864 w 54864"/>
                <a:gd name="connsiteY4" fmla="*/ 1651 h 55117"/>
                <a:gd name="connsiteX5" fmla="*/ 53086 w 54864"/>
                <a:gd name="connsiteY5" fmla="*/ 39751 h 55117"/>
                <a:gd name="connsiteX6" fmla="*/ 36195 w 54864"/>
                <a:gd name="connsiteY6" fmla="*/ 55118 h 5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64" h="55117">
                  <a:moveTo>
                    <a:pt x="36195" y="55118"/>
                  </a:moveTo>
                  <a:lnTo>
                    <a:pt x="37973" y="17145"/>
                  </a:lnTo>
                  <a:lnTo>
                    <a:pt x="0" y="15367"/>
                  </a:lnTo>
                  <a:lnTo>
                    <a:pt x="16891" y="0"/>
                  </a:lnTo>
                  <a:lnTo>
                    <a:pt x="54864" y="1651"/>
                  </a:lnTo>
                  <a:lnTo>
                    <a:pt x="53086" y="39751"/>
                  </a:lnTo>
                  <a:lnTo>
                    <a:pt x="36195" y="55118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58">
              <a:extLst>
                <a:ext uri="{FF2B5EF4-FFF2-40B4-BE49-F238E27FC236}">
                  <a16:creationId xmlns:a16="http://schemas.microsoft.com/office/drawing/2014/main" id="{8BB6891B-A0B9-2E82-037A-13AB2E7E5BF8}"/>
                </a:ext>
              </a:extLst>
            </p:cNvPr>
            <p:cNvSpPr/>
            <p:nvPr/>
          </p:nvSpPr>
          <p:spPr>
            <a:xfrm>
              <a:off x="9002141" y="3159125"/>
              <a:ext cx="476377" cy="157199"/>
            </a:xfrm>
            <a:custGeom>
              <a:avLst/>
              <a:gdLst>
                <a:gd name="connsiteX0" fmla="*/ 0 w 476377"/>
                <a:gd name="connsiteY0" fmla="*/ 112776 h 157199"/>
                <a:gd name="connsiteX1" fmla="*/ 355600 w 476377"/>
                <a:gd name="connsiteY1" fmla="*/ 115443 h 157199"/>
                <a:gd name="connsiteX2" fmla="*/ 476377 w 476377"/>
                <a:gd name="connsiteY2" fmla="*/ 0 h 15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377" h="157199">
                  <a:moveTo>
                    <a:pt x="0" y="112776"/>
                  </a:moveTo>
                  <a:cubicBezTo>
                    <a:pt x="18542" y="122047"/>
                    <a:pt x="193675" y="206248"/>
                    <a:pt x="355600" y="115443"/>
                  </a:cubicBezTo>
                  <a:cubicBezTo>
                    <a:pt x="416560" y="81280"/>
                    <a:pt x="454533" y="34163"/>
                    <a:pt x="476377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59">
              <a:extLst>
                <a:ext uri="{FF2B5EF4-FFF2-40B4-BE49-F238E27FC236}">
                  <a16:creationId xmlns:a16="http://schemas.microsoft.com/office/drawing/2014/main" id="{962FE201-74CB-95CF-37A3-B916D9DF4E1E}"/>
                </a:ext>
              </a:extLst>
            </p:cNvPr>
            <p:cNvSpPr/>
            <p:nvPr/>
          </p:nvSpPr>
          <p:spPr>
            <a:xfrm>
              <a:off x="9438513" y="3143757"/>
              <a:ext cx="57657" cy="56388"/>
            </a:xfrm>
            <a:custGeom>
              <a:avLst/>
              <a:gdLst>
                <a:gd name="connsiteX0" fmla="*/ 45339 w 57657"/>
                <a:gd name="connsiteY0" fmla="*/ 56388 h 56388"/>
                <a:gd name="connsiteX1" fmla="*/ 37211 w 57657"/>
                <a:gd name="connsiteY1" fmla="*/ 19177 h 56388"/>
                <a:gd name="connsiteX2" fmla="*/ 0 w 57657"/>
                <a:gd name="connsiteY2" fmla="*/ 27432 h 56388"/>
                <a:gd name="connsiteX3" fmla="*/ 12319 w 57657"/>
                <a:gd name="connsiteY3" fmla="*/ 8255 h 56388"/>
                <a:gd name="connsiteX4" fmla="*/ 49403 w 57657"/>
                <a:gd name="connsiteY4" fmla="*/ 0 h 56388"/>
                <a:gd name="connsiteX5" fmla="*/ 57658 w 57657"/>
                <a:gd name="connsiteY5" fmla="*/ 37084 h 56388"/>
                <a:gd name="connsiteX6" fmla="*/ 45339 w 57657"/>
                <a:gd name="connsiteY6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57" h="56388">
                  <a:moveTo>
                    <a:pt x="45339" y="56388"/>
                  </a:moveTo>
                  <a:lnTo>
                    <a:pt x="37211" y="19177"/>
                  </a:lnTo>
                  <a:lnTo>
                    <a:pt x="0" y="27432"/>
                  </a:lnTo>
                  <a:lnTo>
                    <a:pt x="12319" y="8255"/>
                  </a:lnTo>
                  <a:lnTo>
                    <a:pt x="49403" y="0"/>
                  </a:lnTo>
                  <a:lnTo>
                    <a:pt x="57658" y="37084"/>
                  </a:lnTo>
                  <a:lnTo>
                    <a:pt x="45339" y="56388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60">
              <a:extLst>
                <a:ext uri="{FF2B5EF4-FFF2-40B4-BE49-F238E27FC236}">
                  <a16:creationId xmlns:a16="http://schemas.microsoft.com/office/drawing/2014/main" id="{11EBD599-082A-33B9-6061-63F5003E28C5}"/>
                </a:ext>
              </a:extLst>
            </p:cNvPr>
            <p:cNvSpPr/>
            <p:nvPr/>
          </p:nvSpPr>
          <p:spPr>
            <a:xfrm>
              <a:off x="6416675" y="3937938"/>
              <a:ext cx="461771" cy="125172"/>
            </a:xfrm>
            <a:custGeom>
              <a:avLst/>
              <a:gdLst>
                <a:gd name="connsiteX0" fmla="*/ 461772 w 461771"/>
                <a:gd name="connsiteY0" fmla="*/ 64085 h 125172"/>
                <a:gd name="connsiteX1" fmla="*/ 199136 w 461771"/>
                <a:gd name="connsiteY1" fmla="*/ 5919 h 125172"/>
                <a:gd name="connsiteX2" fmla="*/ 0 w 461771"/>
                <a:gd name="connsiteY2" fmla="*/ 125172 h 12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1771" h="125172">
                  <a:moveTo>
                    <a:pt x="461772" y="64085"/>
                  </a:moveTo>
                  <a:cubicBezTo>
                    <a:pt x="443865" y="51258"/>
                    <a:pt x="339217" y="-20878"/>
                    <a:pt x="199136" y="5919"/>
                  </a:cubicBezTo>
                  <a:cubicBezTo>
                    <a:pt x="92329" y="26366"/>
                    <a:pt x="26924" y="92533"/>
                    <a:pt x="0" y="125172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61">
              <a:extLst>
                <a:ext uri="{FF2B5EF4-FFF2-40B4-BE49-F238E27FC236}">
                  <a16:creationId xmlns:a16="http://schemas.microsoft.com/office/drawing/2014/main" id="{030F61F7-C998-0DBA-4FE2-2CA2CDC9CE9C}"/>
                </a:ext>
              </a:extLst>
            </p:cNvPr>
            <p:cNvSpPr/>
            <p:nvPr/>
          </p:nvSpPr>
          <p:spPr>
            <a:xfrm>
              <a:off x="6401689" y="4021963"/>
              <a:ext cx="56133" cy="55626"/>
            </a:xfrm>
            <a:custGeom>
              <a:avLst/>
              <a:gdLst>
                <a:gd name="connsiteX0" fmla="*/ 14478 w 56133"/>
                <a:gd name="connsiteY0" fmla="*/ 0 h 55626"/>
                <a:gd name="connsiteX1" fmla="*/ 18288 w 56133"/>
                <a:gd name="connsiteY1" fmla="*/ 37846 h 55626"/>
                <a:gd name="connsiteX2" fmla="*/ 56134 w 56133"/>
                <a:gd name="connsiteY2" fmla="*/ 34163 h 55626"/>
                <a:gd name="connsiteX3" fmla="*/ 41656 w 56133"/>
                <a:gd name="connsiteY3" fmla="*/ 51816 h 55626"/>
                <a:gd name="connsiteX4" fmla="*/ 3810 w 56133"/>
                <a:gd name="connsiteY4" fmla="*/ 55626 h 55626"/>
                <a:gd name="connsiteX5" fmla="*/ 0 w 56133"/>
                <a:gd name="connsiteY5" fmla="*/ 17653 h 55626"/>
                <a:gd name="connsiteX6" fmla="*/ 14478 w 56133"/>
                <a:gd name="connsiteY6" fmla="*/ 0 h 55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133" h="55626">
                  <a:moveTo>
                    <a:pt x="14478" y="0"/>
                  </a:moveTo>
                  <a:lnTo>
                    <a:pt x="18288" y="37846"/>
                  </a:lnTo>
                  <a:lnTo>
                    <a:pt x="56134" y="34163"/>
                  </a:lnTo>
                  <a:lnTo>
                    <a:pt x="41656" y="51816"/>
                  </a:lnTo>
                  <a:lnTo>
                    <a:pt x="3810" y="55626"/>
                  </a:lnTo>
                  <a:lnTo>
                    <a:pt x="0" y="17653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62">
              <a:extLst>
                <a:ext uri="{FF2B5EF4-FFF2-40B4-BE49-F238E27FC236}">
                  <a16:creationId xmlns:a16="http://schemas.microsoft.com/office/drawing/2014/main" id="{0C6769F7-57A7-64CD-24E5-564511A656A6}"/>
                </a:ext>
              </a:extLst>
            </p:cNvPr>
            <p:cNvSpPr/>
            <p:nvPr/>
          </p:nvSpPr>
          <p:spPr>
            <a:xfrm>
              <a:off x="8563736" y="3083814"/>
              <a:ext cx="288057" cy="803909"/>
            </a:xfrm>
            <a:custGeom>
              <a:avLst/>
              <a:gdLst>
                <a:gd name="connsiteX0" fmla="*/ 9525 w 288057"/>
                <a:gd name="connsiteY0" fmla="*/ 0 h 803909"/>
                <a:gd name="connsiteX1" fmla="*/ 259842 w 288057"/>
                <a:gd name="connsiteY1" fmla="*/ 205232 h 803909"/>
                <a:gd name="connsiteX2" fmla="*/ 0 w 288057"/>
                <a:gd name="connsiteY2" fmla="*/ 803910 h 803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057" h="803909">
                  <a:moveTo>
                    <a:pt x="9525" y="0"/>
                  </a:moveTo>
                  <a:cubicBezTo>
                    <a:pt x="57658" y="16129"/>
                    <a:pt x="199771" y="70866"/>
                    <a:pt x="259842" y="205232"/>
                  </a:cubicBezTo>
                  <a:cubicBezTo>
                    <a:pt x="340614" y="385826"/>
                    <a:pt x="246126" y="649351"/>
                    <a:pt x="0" y="80391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3071">
              <a:extLst>
                <a:ext uri="{FF2B5EF4-FFF2-40B4-BE49-F238E27FC236}">
                  <a16:creationId xmlns:a16="http://schemas.microsoft.com/office/drawing/2014/main" id="{B2AAD23A-1325-49F1-C25F-093630AEAE96}"/>
                </a:ext>
              </a:extLst>
            </p:cNvPr>
            <p:cNvSpPr/>
            <p:nvPr/>
          </p:nvSpPr>
          <p:spPr>
            <a:xfrm>
              <a:off x="8548243" y="3847591"/>
              <a:ext cx="56388" cy="57658"/>
            </a:xfrm>
            <a:custGeom>
              <a:avLst/>
              <a:gdLst>
                <a:gd name="connsiteX0" fmla="*/ 27177 w 56388"/>
                <a:gd name="connsiteY0" fmla="*/ 0 h 57658"/>
                <a:gd name="connsiteX1" fmla="*/ 19176 w 56388"/>
                <a:gd name="connsiteY1" fmla="*/ 37211 h 57658"/>
                <a:gd name="connsiteX2" fmla="*/ 56388 w 56388"/>
                <a:gd name="connsiteY2" fmla="*/ 45212 h 57658"/>
                <a:gd name="connsiteX3" fmla="*/ 37211 w 56388"/>
                <a:gd name="connsiteY3" fmla="*/ 57658 h 57658"/>
                <a:gd name="connsiteX4" fmla="*/ 0 w 56388"/>
                <a:gd name="connsiteY4" fmla="*/ 49657 h 57658"/>
                <a:gd name="connsiteX5" fmla="*/ 8000 w 56388"/>
                <a:gd name="connsiteY5" fmla="*/ 12446 h 57658"/>
                <a:gd name="connsiteX6" fmla="*/ 27177 w 56388"/>
                <a:gd name="connsiteY6" fmla="*/ 0 h 5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388" h="57658">
                  <a:moveTo>
                    <a:pt x="27177" y="0"/>
                  </a:moveTo>
                  <a:lnTo>
                    <a:pt x="19176" y="37211"/>
                  </a:lnTo>
                  <a:lnTo>
                    <a:pt x="56388" y="45212"/>
                  </a:lnTo>
                  <a:lnTo>
                    <a:pt x="37211" y="57658"/>
                  </a:lnTo>
                  <a:lnTo>
                    <a:pt x="0" y="49657"/>
                  </a:lnTo>
                  <a:lnTo>
                    <a:pt x="8000" y="12446"/>
                  </a:lnTo>
                  <a:lnTo>
                    <a:pt x="27177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72">
              <a:extLst>
                <a:ext uri="{FF2B5EF4-FFF2-40B4-BE49-F238E27FC236}">
                  <a16:creationId xmlns:a16="http://schemas.microsoft.com/office/drawing/2014/main" id="{5CB3ADD0-B1CD-0486-157A-6C85448F34D5}"/>
                </a:ext>
              </a:extLst>
            </p:cNvPr>
            <p:cNvSpPr/>
            <p:nvPr/>
          </p:nvSpPr>
          <p:spPr>
            <a:xfrm>
              <a:off x="7823581" y="4152392"/>
              <a:ext cx="44957" cy="44957"/>
            </a:xfrm>
            <a:custGeom>
              <a:avLst/>
              <a:gdLst>
                <a:gd name="connsiteX0" fmla="*/ 44958 w 44957"/>
                <a:gd name="connsiteY0" fmla="*/ 22479 h 44957"/>
                <a:gd name="connsiteX1" fmla="*/ 22479 w 44957"/>
                <a:gd name="connsiteY1" fmla="*/ 44958 h 44957"/>
                <a:gd name="connsiteX2" fmla="*/ 0 w 44957"/>
                <a:gd name="connsiteY2" fmla="*/ 22479 h 44957"/>
                <a:gd name="connsiteX3" fmla="*/ 22479 w 44957"/>
                <a:gd name="connsiteY3" fmla="*/ 0 h 44957"/>
                <a:gd name="connsiteX4" fmla="*/ 44958 w 44957"/>
                <a:gd name="connsiteY4" fmla="*/ 22479 h 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7" h="44957">
                  <a:moveTo>
                    <a:pt x="44958" y="22479"/>
                  </a:moveTo>
                  <a:cubicBezTo>
                    <a:pt x="44958" y="34894"/>
                    <a:pt x="34894" y="44958"/>
                    <a:pt x="22479" y="44958"/>
                  </a:cubicBezTo>
                  <a:cubicBezTo>
                    <a:pt x="10064" y="44958"/>
                    <a:pt x="0" y="34894"/>
                    <a:pt x="0" y="22479"/>
                  </a:cubicBezTo>
                  <a:cubicBezTo>
                    <a:pt x="0" y="10064"/>
                    <a:pt x="10064" y="0"/>
                    <a:pt x="22479" y="0"/>
                  </a:cubicBezTo>
                  <a:cubicBezTo>
                    <a:pt x="34894" y="0"/>
                    <a:pt x="44958" y="10064"/>
                    <a:pt x="44958" y="22479"/>
                  </a:cubicBezTo>
                  <a:close/>
                </a:path>
              </a:pathLst>
            </a:custGeom>
            <a:solidFill>
              <a:srgbClr val="E91469"/>
            </a:solidFill>
            <a:ln w="12700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074">
              <a:extLst>
                <a:ext uri="{FF2B5EF4-FFF2-40B4-BE49-F238E27FC236}">
                  <a16:creationId xmlns:a16="http://schemas.microsoft.com/office/drawing/2014/main" id="{031FAC2A-F625-44F2-3854-88561CE5D568}"/>
                </a:ext>
              </a:extLst>
            </p:cNvPr>
            <p:cNvSpPr/>
            <p:nvPr/>
          </p:nvSpPr>
          <p:spPr>
            <a:xfrm>
              <a:off x="8632952" y="4810252"/>
              <a:ext cx="91971" cy="474217"/>
            </a:xfrm>
            <a:custGeom>
              <a:avLst/>
              <a:gdLst>
                <a:gd name="connsiteX0" fmla="*/ 0 w 91971"/>
                <a:gd name="connsiteY0" fmla="*/ 0 h 474217"/>
                <a:gd name="connsiteX1" fmla="*/ 89916 w 91971"/>
                <a:gd name="connsiteY1" fmla="*/ 362077 h 474217"/>
                <a:gd name="connsiteX2" fmla="*/ 90932 w 91971"/>
                <a:gd name="connsiteY2" fmla="*/ 474218 h 474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971" h="474217">
                  <a:moveTo>
                    <a:pt x="0" y="0"/>
                  </a:moveTo>
                  <a:cubicBezTo>
                    <a:pt x="39751" y="89535"/>
                    <a:pt x="80518" y="212725"/>
                    <a:pt x="89916" y="362077"/>
                  </a:cubicBezTo>
                  <a:cubicBezTo>
                    <a:pt x="92456" y="401701"/>
                    <a:pt x="92456" y="439166"/>
                    <a:pt x="90932" y="474218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076">
              <a:extLst>
                <a:ext uri="{FF2B5EF4-FFF2-40B4-BE49-F238E27FC236}">
                  <a16:creationId xmlns:a16="http://schemas.microsoft.com/office/drawing/2014/main" id="{FB60400D-87D4-738F-0E8C-C26EE2DB53B6}"/>
                </a:ext>
              </a:extLst>
            </p:cNvPr>
            <p:cNvSpPr/>
            <p:nvPr/>
          </p:nvSpPr>
          <p:spPr>
            <a:xfrm>
              <a:off x="8696959" y="5251958"/>
              <a:ext cx="54483" cy="50545"/>
            </a:xfrm>
            <a:custGeom>
              <a:avLst/>
              <a:gdLst>
                <a:gd name="connsiteX0" fmla="*/ 762 w 54483"/>
                <a:gd name="connsiteY0" fmla="*/ 0 h 50545"/>
                <a:gd name="connsiteX1" fmla="*/ 26797 w 54483"/>
                <a:gd name="connsiteY1" fmla="*/ 27813 h 50545"/>
                <a:gd name="connsiteX2" fmla="*/ 54483 w 54483"/>
                <a:gd name="connsiteY2" fmla="*/ 1778 h 50545"/>
                <a:gd name="connsiteX3" fmla="*/ 53722 w 54483"/>
                <a:gd name="connsiteY3" fmla="*/ 24511 h 50545"/>
                <a:gd name="connsiteX4" fmla="*/ 26035 w 54483"/>
                <a:gd name="connsiteY4" fmla="*/ 50546 h 50545"/>
                <a:gd name="connsiteX5" fmla="*/ 0 w 54483"/>
                <a:gd name="connsiteY5" fmla="*/ 22860 h 50545"/>
                <a:gd name="connsiteX6" fmla="*/ 762 w 54483"/>
                <a:gd name="connsiteY6" fmla="*/ 0 h 50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483" h="50545">
                  <a:moveTo>
                    <a:pt x="762" y="0"/>
                  </a:moveTo>
                  <a:lnTo>
                    <a:pt x="26797" y="27813"/>
                  </a:lnTo>
                  <a:lnTo>
                    <a:pt x="54483" y="1778"/>
                  </a:lnTo>
                  <a:lnTo>
                    <a:pt x="53722" y="24511"/>
                  </a:lnTo>
                  <a:lnTo>
                    <a:pt x="26035" y="50546"/>
                  </a:lnTo>
                  <a:lnTo>
                    <a:pt x="0" y="2286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079">
              <a:extLst>
                <a:ext uri="{FF2B5EF4-FFF2-40B4-BE49-F238E27FC236}">
                  <a16:creationId xmlns:a16="http://schemas.microsoft.com/office/drawing/2014/main" id="{F503D8C7-D950-2356-3BAD-5D7E44547ACB}"/>
                </a:ext>
              </a:extLst>
            </p:cNvPr>
            <p:cNvSpPr/>
            <p:nvPr/>
          </p:nvSpPr>
          <p:spPr>
            <a:xfrm>
              <a:off x="8486902" y="4092702"/>
              <a:ext cx="496745" cy="453770"/>
            </a:xfrm>
            <a:custGeom>
              <a:avLst/>
              <a:gdLst>
                <a:gd name="connsiteX0" fmla="*/ 0 w 496745"/>
                <a:gd name="connsiteY0" fmla="*/ 292481 h 453770"/>
                <a:gd name="connsiteX1" fmla="*/ 235966 w 496745"/>
                <a:gd name="connsiteY1" fmla="*/ 453771 h 453770"/>
                <a:gd name="connsiteX2" fmla="*/ 478155 w 496745"/>
                <a:gd name="connsiteY2" fmla="*/ 271272 h 453770"/>
                <a:gd name="connsiteX3" fmla="*/ 446024 w 496745"/>
                <a:gd name="connsiteY3" fmla="*/ 0 h 45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6745" h="453770">
                  <a:moveTo>
                    <a:pt x="0" y="292481"/>
                  </a:moveTo>
                  <a:cubicBezTo>
                    <a:pt x="42926" y="390017"/>
                    <a:pt x="135890" y="453644"/>
                    <a:pt x="235966" y="453771"/>
                  </a:cubicBezTo>
                  <a:cubicBezTo>
                    <a:pt x="360807" y="453771"/>
                    <a:pt x="445516" y="355219"/>
                    <a:pt x="478155" y="271272"/>
                  </a:cubicBezTo>
                  <a:cubicBezTo>
                    <a:pt x="525526" y="149352"/>
                    <a:pt x="470281" y="39497"/>
                    <a:pt x="446024" y="0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080">
              <a:extLst>
                <a:ext uri="{FF2B5EF4-FFF2-40B4-BE49-F238E27FC236}">
                  <a16:creationId xmlns:a16="http://schemas.microsoft.com/office/drawing/2014/main" id="{300C819F-FEBE-F96D-6ACA-7D4EF2C3E39A}"/>
                </a:ext>
              </a:extLst>
            </p:cNvPr>
            <p:cNvSpPr/>
            <p:nvPr/>
          </p:nvSpPr>
          <p:spPr>
            <a:xfrm>
              <a:off x="8914510" y="4077589"/>
              <a:ext cx="57784" cy="56388"/>
            </a:xfrm>
            <a:custGeom>
              <a:avLst/>
              <a:gdLst>
                <a:gd name="connsiteX0" fmla="*/ 57785 w 57784"/>
                <a:gd name="connsiteY0" fmla="*/ 27813 h 56388"/>
                <a:gd name="connsiteX1" fmla="*/ 20574 w 57784"/>
                <a:gd name="connsiteY1" fmla="*/ 19304 h 56388"/>
                <a:gd name="connsiteX2" fmla="*/ 12192 w 57784"/>
                <a:gd name="connsiteY2" fmla="*/ 56388 h 56388"/>
                <a:gd name="connsiteX3" fmla="*/ 0 w 57784"/>
                <a:gd name="connsiteY3" fmla="*/ 37084 h 56388"/>
                <a:gd name="connsiteX4" fmla="*/ 8509 w 57784"/>
                <a:gd name="connsiteY4" fmla="*/ 0 h 56388"/>
                <a:gd name="connsiteX5" fmla="*/ 45593 w 57784"/>
                <a:gd name="connsiteY5" fmla="*/ 8382 h 56388"/>
                <a:gd name="connsiteX6" fmla="*/ 57785 w 57784"/>
                <a:gd name="connsiteY6" fmla="*/ 27813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784" h="56388">
                  <a:moveTo>
                    <a:pt x="57785" y="27813"/>
                  </a:moveTo>
                  <a:lnTo>
                    <a:pt x="20574" y="19304"/>
                  </a:lnTo>
                  <a:lnTo>
                    <a:pt x="12192" y="56388"/>
                  </a:lnTo>
                  <a:lnTo>
                    <a:pt x="0" y="37084"/>
                  </a:lnTo>
                  <a:lnTo>
                    <a:pt x="8509" y="0"/>
                  </a:lnTo>
                  <a:lnTo>
                    <a:pt x="45593" y="8382"/>
                  </a:lnTo>
                  <a:lnTo>
                    <a:pt x="57785" y="27813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081">
              <a:extLst>
                <a:ext uri="{FF2B5EF4-FFF2-40B4-BE49-F238E27FC236}">
                  <a16:creationId xmlns:a16="http://schemas.microsoft.com/office/drawing/2014/main" id="{D4A94E01-1A02-C1CA-9BE1-6FEDCFCB1CFF}"/>
                </a:ext>
              </a:extLst>
            </p:cNvPr>
            <p:cNvSpPr/>
            <p:nvPr/>
          </p:nvSpPr>
          <p:spPr>
            <a:xfrm>
              <a:off x="8888730" y="4379727"/>
              <a:ext cx="371982" cy="97784"/>
            </a:xfrm>
            <a:custGeom>
              <a:avLst/>
              <a:gdLst>
                <a:gd name="connsiteX0" fmla="*/ 0 w 371982"/>
                <a:gd name="connsiteY0" fmla="*/ 97784 h 97784"/>
                <a:gd name="connsiteX1" fmla="*/ 296545 w 371982"/>
                <a:gd name="connsiteY1" fmla="*/ 20822 h 97784"/>
                <a:gd name="connsiteX2" fmla="*/ 371983 w 371982"/>
                <a:gd name="connsiteY2" fmla="*/ 97149 h 9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982" h="97784">
                  <a:moveTo>
                    <a:pt x="0" y="97784"/>
                  </a:moveTo>
                  <a:cubicBezTo>
                    <a:pt x="90424" y="4693"/>
                    <a:pt x="211963" y="-24136"/>
                    <a:pt x="296545" y="20822"/>
                  </a:cubicBezTo>
                  <a:cubicBezTo>
                    <a:pt x="333628" y="40507"/>
                    <a:pt x="357251" y="71114"/>
                    <a:pt x="371983" y="97149"/>
                  </a:cubicBezTo>
                </a:path>
              </a:pathLst>
            </a:custGeom>
            <a:noFill/>
            <a:ln w="15875" cap="flat">
              <a:solidFill>
                <a:srgbClr val="E9146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082">
              <a:extLst>
                <a:ext uri="{FF2B5EF4-FFF2-40B4-BE49-F238E27FC236}">
                  <a16:creationId xmlns:a16="http://schemas.microsoft.com/office/drawing/2014/main" id="{18E6667E-47C8-31FB-552E-F6462A9D28E9}"/>
                </a:ext>
              </a:extLst>
            </p:cNvPr>
            <p:cNvSpPr/>
            <p:nvPr/>
          </p:nvSpPr>
          <p:spPr>
            <a:xfrm>
              <a:off x="9221723" y="4436364"/>
              <a:ext cx="58166" cy="56641"/>
            </a:xfrm>
            <a:custGeom>
              <a:avLst/>
              <a:gdLst>
                <a:gd name="connsiteX0" fmla="*/ 0 w 58166"/>
                <a:gd name="connsiteY0" fmla="*/ 25400 h 56641"/>
                <a:gd name="connsiteX1" fmla="*/ 36322 w 58166"/>
                <a:gd name="connsiteY1" fmla="*/ 36449 h 56641"/>
                <a:gd name="connsiteX2" fmla="*/ 47371 w 58166"/>
                <a:gd name="connsiteY2" fmla="*/ 0 h 56641"/>
                <a:gd name="connsiteX3" fmla="*/ 58166 w 58166"/>
                <a:gd name="connsiteY3" fmla="*/ 20193 h 56641"/>
                <a:gd name="connsiteX4" fmla="*/ 47117 w 58166"/>
                <a:gd name="connsiteY4" fmla="*/ 56642 h 56641"/>
                <a:gd name="connsiteX5" fmla="*/ 10795 w 58166"/>
                <a:gd name="connsiteY5" fmla="*/ 45593 h 56641"/>
                <a:gd name="connsiteX6" fmla="*/ 0 w 58166"/>
                <a:gd name="connsiteY6" fmla="*/ 25400 h 5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66" h="56641">
                  <a:moveTo>
                    <a:pt x="0" y="25400"/>
                  </a:moveTo>
                  <a:lnTo>
                    <a:pt x="36322" y="36449"/>
                  </a:lnTo>
                  <a:lnTo>
                    <a:pt x="47371" y="0"/>
                  </a:lnTo>
                  <a:lnTo>
                    <a:pt x="58166" y="20193"/>
                  </a:lnTo>
                  <a:lnTo>
                    <a:pt x="47117" y="56642"/>
                  </a:lnTo>
                  <a:lnTo>
                    <a:pt x="10795" y="45593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E9146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79F4B25-DBBD-B3E3-F278-54462441937D}"/>
              </a:ext>
            </a:extLst>
          </p:cNvPr>
          <p:cNvGrpSpPr/>
          <p:nvPr/>
        </p:nvGrpSpPr>
        <p:grpSpPr>
          <a:xfrm>
            <a:off x="632139" y="5194404"/>
            <a:ext cx="1999688" cy="1000020"/>
            <a:chOff x="295202" y="7333327"/>
            <a:chExt cx="1999688" cy="100002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6000991-8A37-1DC1-ABF9-8AF160D51D37}"/>
                </a:ext>
              </a:extLst>
            </p:cNvPr>
            <p:cNvGrpSpPr/>
            <p:nvPr/>
          </p:nvGrpSpPr>
          <p:grpSpPr>
            <a:xfrm rot="1063588">
              <a:off x="477694" y="7473604"/>
              <a:ext cx="596213" cy="523746"/>
              <a:chOff x="9572804" y="8170100"/>
              <a:chExt cx="433011" cy="380381"/>
            </a:xfrm>
          </p:grpSpPr>
          <p:sp>
            <p:nvSpPr>
              <p:cNvPr id="46" name="Pentagon 45">
                <a:extLst>
                  <a:ext uri="{FF2B5EF4-FFF2-40B4-BE49-F238E27FC236}">
                    <a16:creationId xmlns:a16="http://schemas.microsoft.com/office/drawing/2014/main" id="{4E912960-B792-BC3F-9D8A-C0FD78533BDA}"/>
                  </a:ext>
                </a:extLst>
              </p:cNvPr>
              <p:cNvSpPr/>
              <p:nvPr/>
            </p:nvSpPr>
            <p:spPr>
              <a:xfrm rot="20468464" flipH="1">
                <a:off x="9602415" y="8176375"/>
                <a:ext cx="396423" cy="374106"/>
              </a:xfrm>
              <a:prstGeom prst="pentag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711A77C9-E648-5606-ADE3-846953C81609}"/>
                  </a:ext>
                </a:extLst>
              </p:cNvPr>
              <p:cNvGrpSpPr/>
              <p:nvPr/>
            </p:nvGrpSpPr>
            <p:grpSpPr>
              <a:xfrm>
                <a:off x="9572804" y="8170100"/>
                <a:ext cx="433011" cy="376162"/>
                <a:chOff x="9572804" y="8170100"/>
                <a:chExt cx="433011" cy="376162"/>
              </a:xfrm>
            </p:grpSpPr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AA5BBA3E-0C6B-452B-9B55-BA6B027B1A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>
                  <a:off x="9930189" y="8262883"/>
                  <a:ext cx="75626" cy="236589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5CED5B8F-0256-41F3-A62D-389CC2A41C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 flipV="1">
                  <a:off x="9805748" y="8170100"/>
                  <a:ext cx="146557" cy="11433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D4BB1EEB-31B5-C7DD-D30C-CE60E6B105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V="1">
                  <a:off x="9793865" y="8531083"/>
                  <a:ext cx="174801" cy="765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7CFACDF4-84F0-E58F-0700-8FABC188A8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 flipV="1">
                  <a:off x="9622039" y="8362033"/>
                  <a:ext cx="54331" cy="184229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013DC7CF-0F5B-7647-5224-2F24830748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>
                  <a:off x="9572804" y="8248163"/>
                  <a:ext cx="147282" cy="115513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BBB61981-EED4-49A8-650E-79BC61A04F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>
                  <a:off x="9627253" y="8262108"/>
                  <a:ext cx="139087" cy="10908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9C87A3C-4F65-311D-2440-B832C44AF4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536412" flipH="1">
                  <a:off x="9900150" y="8300017"/>
                  <a:ext cx="51597" cy="161413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F3413D-D0CB-318E-1F4B-175367359D29}"/>
                </a:ext>
              </a:extLst>
            </p:cNvPr>
            <p:cNvSpPr txBox="1"/>
            <p:nvPr/>
          </p:nvSpPr>
          <p:spPr>
            <a:xfrm>
              <a:off x="557160" y="7333327"/>
              <a:ext cx="380350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741978-E2AC-7199-2024-58CC25467109}"/>
                </a:ext>
              </a:extLst>
            </p:cNvPr>
            <p:cNvSpPr txBox="1"/>
            <p:nvPr/>
          </p:nvSpPr>
          <p:spPr>
            <a:xfrm>
              <a:off x="295202" y="7936251"/>
              <a:ext cx="456076" cy="397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  <a:b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8DAA90C-B47D-C2F2-0B75-0C62754502F9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1039513" y="7609759"/>
              <a:ext cx="294899" cy="0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A98AE75-6964-E549-5911-B83DB0C86D03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1294903" y="7609759"/>
              <a:ext cx="294899" cy="0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972EC25-B0E1-61BA-A951-A19E64B39596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1550295" y="7609759"/>
              <a:ext cx="294899" cy="0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2EFC5E-3A39-626B-6DD2-0618298F5454}"/>
                </a:ext>
              </a:extLst>
            </p:cNvPr>
            <p:cNvSpPr txBox="1"/>
            <p:nvPr/>
          </p:nvSpPr>
          <p:spPr>
            <a:xfrm>
              <a:off x="1738981" y="7421704"/>
              <a:ext cx="555909" cy="24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NH</a:t>
              </a:r>
              <a:r>
                <a:rPr kumimoji="0" lang="en-GB" sz="1400" b="0" i="0" u="none" strike="noStrike" kern="1200" cap="none" spc="0" normalizeH="0" baseline="-2500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9E9219E-3F49-6680-EF81-C7B93D8BCD16}"/>
              </a:ext>
            </a:extLst>
          </p:cNvPr>
          <p:cNvSpPr txBox="1"/>
          <p:nvPr/>
        </p:nvSpPr>
        <p:spPr>
          <a:xfrm>
            <a:off x="9543564" y="5009171"/>
            <a:ext cx="221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1A1A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Tuberomammillary nucleus of hypothalamus</a:t>
            </a:r>
            <a:endParaRPr kumimoji="0" lang="en-GB" sz="1200" b="1" i="0" u="none" strike="noStrike" kern="1200" cap="none" spc="0" normalizeH="0" baseline="30000" noProof="0">
              <a:ln>
                <a:noFill/>
              </a:ln>
              <a:solidFill>
                <a:srgbClr val="1A1A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047A843-C222-5B9C-4134-5B83710DF09E}"/>
              </a:ext>
            </a:extLst>
          </p:cNvPr>
          <p:cNvCxnSpPr>
            <a:cxnSpLocks/>
          </p:cNvCxnSpPr>
          <p:nvPr/>
        </p:nvCxnSpPr>
        <p:spPr>
          <a:xfrm>
            <a:off x="9340719" y="5101319"/>
            <a:ext cx="236669" cy="0"/>
          </a:xfrm>
          <a:prstGeom prst="line">
            <a:avLst/>
          </a:prstGeom>
          <a:ln w="9525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BE2A00C-CCC6-B432-DF08-565819E2FC9B}"/>
              </a:ext>
            </a:extLst>
          </p:cNvPr>
          <p:cNvCxnSpPr>
            <a:cxnSpLocks/>
          </p:cNvCxnSpPr>
          <p:nvPr/>
        </p:nvCxnSpPr>
        <p:spPr>
          <a:xfrm flipH="1" flipV="1">
            <a:off x="7848600" y="4178300"/>
            <a:ext cx="1498866" cy="921507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95680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210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Histamine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32</cp:revision>
  <cp:lastPrinted>2025-11-25T10:22:13Z</cp:lastPrinted>
  <dcterms:created xsi:type="dcterms:W3CDTF">2024-10-28T13:51:27Z</dcterms:created>
  <dcterms:modified xsi:type="dcterms:W3CDTF">2026-04-28T00:36:27Z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