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30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13886"/>
            <a:ext cx="5510530" cy="3944868"/>
          </a:xfrm>
        </p:spPr>
        <p:txBody>
          <a:bodyPr/>
          <a:lstStyle/>
          <a:p>
            <a:pPr lvl="0"/>
            <a:r>
              <a:rPr lang="en-GB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/>
              <a:t>Neurotransmitters. In: Augustine GJ, Groh J, Huettel S, et al. (eds). Neuroscience. 7</a:t>
            </a:r>
            <a:r>
              <a:rPr lang="en-US" baseline="30000"/>
              <a:t>th</a:t>
            </a:r>
            <a:r>
              <a:rPr lang="en-US"/>
              <a:t> edition. Oxford University Press, 2023.</a:t>
            </a:r>
          </a:p>
          <a:p>
            <a:pPr marL="241516" indent="-241516">
              <a:buFont typeface="+mj-lt"/>
              <a:buAutoNum type="arabicPeriod"/>
            </a:pPr>
            <a:r>
              <a:rPr lang="en-GB"/>
              <a:t>Wei CJ, Li W, Chen JF. Normal and abnormal functions of adenosine receptors in the central nervous system revealed by genetic knockout studies. </a:t>
            </a:r>
            <a:r>
              <a:rPr lang="en-GB" err="1"/>
              <a:t>Biochim</a:t>
            </a:r>
            <a:r>
              <a:rPr lang="en-GB"/>
              <a:t> </a:t>
            </a:r>
            <a:r>
              <a:rPr lang="en-GB" err="1"/>
              <a:t>Biophys</a:t>
            </a:r>
            <a:r>
              <a:rPr lang="en-GB"/>
              <a:t> Acta 2011; 1808 (5): 1358–1379.</a:t>
            </a:r>
          </a:p>
          <a:p>
            <a:pPr marL="241516" indent="-241516">
              <a:buFont typeface="+mj-lt"/>
              <a:buAutoNum type="arabicPeriod"/>
            </a:pPr>
            <a:r>
              <a:rPr lang="en-US" err="1"/>
              <a:t>Burnstock</a:t>
            </a:r>
            <a:r>
              <a:rPr lang="en-US"/>
              <a:t> G. Introductory overview of purinergic </a:t>
            </a:r>
            <a:r>
              <a:rPr lang="en-US" err="1"/>
              <a:t>signalling</a:t>
            </a:r>
            <a:r>
              <a:rPr lang="en-US"/>
              <a:t>. Front </a:t>
            </a:r>
            <a:r>
              <a:rPr lang="en-US" err="1"/>
              <a:t>Biosci</a:t>
            </a:r>
            <a:r>
              <a:rPr lang="en-US"/>
              <a:t> (Elite Ed) 2011; 3 (3): 896–900. </a:t>
            </a:r>
            <a:endParaRPr lang="en-GB"/>
          </a:p>
          <a:p>
            <a:pPr marL="241516" indent="-241516">
              <a:buFont typeface="+mj-lt"/>
              <a:buAutoNum type="arabicPeriod"/>
            </a:pPr>
            <a:r>
              <a:rPr lang="en-US"/>
              <a:t>Stockwell J, Jakova E, Cayabyab FS. Adenosine A1 and A2A receptors in the brain: current research and their role in neurodegeneration. Molecules 2017; 22 (4): 676.</a:t>
            </a:r>
            <a:endParaRPr lang="en-GB"/>
          </a:p>
          <a:p>
            <a:pPr marL="241516" indent="-241516">
              <a:buFont typeface="+mj-lt"/>
              <a:buAutoNum type="arabicPeriod"/>
            </a:pPr>
            <a:r>
              <a:rPr lang="en-GB" err="1"/>
              <a:t>Zarrinmayeh</a:t>
            </a:r>
            <a:r>
              <a:rPr lang="en-GB"/>
              <a:t> H, Territo PR. Purinergic receptors of the central nervous system: Biology, PET ligands, and their applications. Mol Imaging 2020; 19: 1536012120927609.</a:t>
            </a:r>
            <a:endParaRPr lang="en-US"/>
          </a:p>
          <a:p>
            <a:pPr marL="241516" indent="-241516">
              <a:buFont typeface="+mj-lt"/>
              <a:buAutoNum type="arabicPeriod"/>
            </a:pPr>
            <a:r>
              <a:rPr lang="en-US"/>
              <a:t>Vincenzi F, Pasquini S, Contri C, et al. Pharmacology of adenosine receptors: recent advancements. Biomolecules 2023; 13 (9): 1387.</a:t>
            </a:r>
          </a:p>
          <a:p>
            <a:pPr marL="241516" indent="-241516">
              <a:buFont typeface="+mj-lt"/>
              <a:buAutoNum type="arabicPeriod"/>
            </a:pPr>
            <a:r>
              <a:rPr lang="en-GB"/>
              <a:t>Cisneros-Mejorado A, Pérez-</a:t>
            </a:r>
            <a:r>
              <a:rPr lang="en-GB" err="1"/>
              <a:t>Samartín</a:t>
            </a:r>
            <a:r>
              <a:rPr lang="en-GB"/>
              <a:t> A, Gottlieb M, Matute C. ATP </a:t>
            </a:r>
            <a:r>
              <a:rPr lang="en-GB" err="1"/>
              <a:t>signaling</a:t>
            </a:r>
            <a:r>
              <a:rPr lang="en-GB"/>
              <a:t> in brain: release, excitotoxicity and potential therapeutic targets. Cell Mol </a:t>
            </a:r>
            <a:r>
              <a:rPr lang="en-GB" err="1"/>
              <a:t>Neurobiol</a:t>
            </a:r>
            <a:r>
              <a:rPr lang="en-GB"/>
              <a:t> 2015; 35 (1): 1–6.</a:t>
            </a:r>
          </a:p>
          <a:p>
            <a:pPr marL="241516" indent="-241516" defTabSz="966064">
              <a:spcBef>
                <a:spcPts val="275"/>
              </a:spcBef>
              <a:buFont typeface="+mj-lt"/>
              <a:buAutoNum type="arabicPeriod"/>
              <a:defRPr/>
            </a:pPr>
            <a:r>
              <a:rPr lang="en-US"/>
              <a:t>Neurotransmitters and Overview of synaptic transmission. In: Kandel ER, Koester JD, Mack SH, Siegelbaum SA (eds). Principles of Neural Science. 6</a:t>
            </a:r>
            <a:r>
              <a:rPr lang="en-US" baseline="30000"/>
              <a:t>th</a:t>
            </a:r>
            <a:r>
              <a:rPr lang="en-US"/>
              <a:t> edition. McGraw-Hill, 2021.</a:t>
            </a:r>
          </a:p>
          <a:p>
            <a:pPr marL="241516" indent="-241516">
              <a:buFont typeface="+mj-lt"/>
              <a:buAutoNum type="arabicPeriod"/>
              <a:defRPr/>
            </a:pPr>
            <a:r>
              <a:rPr lang="en-GB"/>
              <a:t>Del Puerto A, </a:t>
            </a:r>
            <a:r>
              <a:rPr lang="en-GB" err="1"/>
              <a:t>Wandosell</a:t>
            </a:r>
            <a:r>
              <a:rPr lang="en-GB"/>
              <a:t> F, Garrido JJ. Neuronal and glial purinergic receptors functions in neuron development and brain disease. Front Cell </a:t>
            </a:r>
            <a:r>
              <a:rPr lang="en-GB" err="1"/>
              <a:t>Neurosci</a:t>
            </a:r>
            <a:r>
              <a:rPr lang="en-GB"/>
              <a:t> 2013; 7: 197.</a:t>
            </a:r>
          </a:p>
          <a:p>
            <a:pPr marL="241516" indent="-241516">
              <a:buFont typeface="+mj-lt"/>
              <a:buAutoNum type="arabicPeriod"/>
              <a:defRPr/>
            </a:pPr>
            <a:r>
              <a:rPr lang="en-GB"/>
              <a:t>Huang L, Zhu W, Li N, et al. Functions and mechanisms of adenosine and its receptors in sleep regulation. Sleep Med 2024; 115: 210–217.</a:t>
            </a:r>
          </a:p>
          <a:p>
            <a:pPr marL="241516" indent="-241516">
              <a:buFont typeface="+mj-lt"/>
              <a:buAutoNum type="arabicPeriod"/>
              <a:defRPr/>
            </a:pPr>
            <a:r>
              <a:rPr lang="en-GB"/>
              <a:t>Ali AAH, Avakian GA, Gall CV. The role of purinergic receptors in the circadian system. Int J Mol Sci 2020; 21 (10): 3423.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72AFF80A-F8BD-EA36-AF7E-1042151DC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66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5B6787-BF60-A69A-1351-18CBB29FC9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A279A-4C51-4274-405C-596FE1714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ATP, ADP and adenosine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7CA57-2EDD-B622-18BB-FFD0C8FE2BF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0" y="1416050"/>
            <a:ext cx="5410200" cy="4416425"/>
          </a:xfrm>
        </p:spPr>
        <p:txBody>
          <a:bodyPr/>
          <a:lstStyle/>
          <a:p>
            <a:r>
              <a:rPr lang="en-GB"/>
              <a:t>Functions of purine signalling in the brain include:</a:t>
            </a:r>
          </a:p>
          <a:p>
            <a:pPr lvl="1"/>
            <a:r>
              <a:rPr lang="en-GB"/>
              <a:t>Modulation of synaptic transmission</a:t>
            </a:r>
            <a:r>
              <a:rPr lang="en-GB" baseline="30000"/>
              <a:t>9</a:t>
            </a:r>
            <a:endParaRPr lang="en-GB"/>
          </a:p>
          <a:p>
            <a:pPr lvl="1"/>
            <a:r>
              <a:rPr lang="en-GB"/>
              <a:t>Communication between neurons and glia</a:t>
            </a:r>
            <a:r>
              <a:rPr lang="en-GB" baseline="30000"/>
              <a:t>9</a:t>
            </a:r>
            <a:endParaRPr lang="en-GB"/>
          </a:p>
          <a:p>
            <a:pPr lvl="1"/>
            <a:r>
              <a:rPr lang="en-GB"/>
              <a:t>Neuroinflammation and injury – extracellular ATP can be a ‘danger’ signal of cell damage</a:t>
            </a:r>
            <a:r>
              <a:rPr lang="en-GB" baseline="30000"/>
              <a:t>3,5</a:t>
            </a:r>
            <a:endParaRPr lang="en-GB"/>
          </a:p>
          <a:p>
            <a:pPr lvl="1"/>
            <a:r>
              <a:rPr lang="en-GB"/>
              <a:t>Sleep regulation, arousal, and cognition</a:t>
            </a:r>
            <a:r>
              <a:rPr lang="en-GB" baseline="30000"/>
              <a:t>10,11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02CA4C-82B4-A4C4-54D4-E2549A7BA8AF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/>
          <a:lstStyle/>
          <a:p>
            <a:r>
              <a:rPr lang="en-GB" dirty="0"/>
              <a:t>The purines ATP, ADP and adenosine can act as neurotransmitters, binding to 2 types of receptor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b="1" dirty="0"/>
              <a:t>P1 receptors are activated by adenosine</a:t>
            </a:r>
            <a:r>
              <a:rPr lang="en-GB" b="1" baseline="30000" dirty="0"/>
              <a:t>1-3</a:t>
            </a:r>
            <a:endParaRPr lang="en-GB" b="1" dirty="0"/>
          </a:p>
          <a:p>
            <a:pPr lvl="1"/>
            <a:r>
              <a:rPr lang="en-GB" dirty="0"/>
              <a:t>There are 4 types of P1 receptor, all of which are </a:t>
            </a:r>
            <a:br>
              <a:rPr lang="en-GB" dirty="0"/>
            </a:br>
            <a:r>
              <a:rPr lang="en-GB" dirty="0"/>
              <a:t>G-protein-coupled receptors</a:t>
            </a:r>
            <a:r>
              <a:rPr lang="en-GB" baseline="30000" dirty="0"/>
              <a:t>1-3</a:t>
            </a:r>
            <a:endParaRPr lang="en-GB" dirty="0"/>
          </a:p>
          <a:p>
            <a:pPr lvl="1"/>
            <a:r>
              <a:rPr lang="en-GB" dirty="0"/>
              <a:t>A1 is inhibitory, A2A is excitatory, and A2B and A3 are thought to play roles in inflammation and neuroprotection</a:t>
            </a:r>
            <a:r>
              <a:rPr lang="en-GB" baseline="30000" dirty="0"/>
              <a:t>2-6</a:t>
            </a:r>
          </a:p>
          <a:p>
            <a:r>
              <a:rPr lang="en-GB" b="1" dirty="0"/>
              <a:t>P2 receptors are activated by ATP and ADP</a:t>
            </a:r>
            <a:r>
              <a:rPr lang="en-GB" dirty="0"/>
              <a:t>; they are split into 2 classes:</a:t>
            </a:r>
            <a:r>
              <a:rPr lang="en-GB" baseline="30000" dirty="0"/>
              <a:t>3,5,7,8</a:t>
            </a:r>
          </a:p>
          <a:p>
            <a:pPr lvl="1"/>
            <a:r>
              <a:rPr lang="en-GB" dirty="0"/>
              <a:t>P2X receptors are ionotropic (ligand-gated ion channels that mediate rapid excitatory transmission)</a:t>
            </a:r>
          </a:p>
          <a:p>
            <a:pPr lvl="1"/>
            <a:r>
              <a:rPr lang="en-GB" dirty="0"/>
              <a:t>P2Y receptors are metabotropic (G-protein-coupled receptors that mediate slower modulatory effects)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603EEA-0CDC-BE56-E752-ABDFA1A1FA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/>
          <a:lstStyle/>
          <a:p>
            <a:r>
              <a:rPr lang="en-GB"/>
              <a:t>ADP=adenosine 5’-diphosphate; ATP=adenosine 5'-triphosphate</a:t>
            </a:r>
          </a:p>
          <a:p>
            <a:r>
              <a:rPr lang="en-US"/>
              <a:t>1. </a:t>
            </a:r>
            <a:r>
              <a:rPr lang="en-US" sz="1000"/>
              <a:t>Augustine et al. Neuroscience. 7</a:t>
            </a:r>
            <a:r>
              <a:rPr lang="en-US" sz="1000" baseline="30000"/>
              <a:t>th</a:t>
            </a:r>
            <a:r>
              <a:rPr lang="en-US" sz="1000"/>
              <a:t> edition. 2023;</a:t>
            </a:r>
            <a:r>
              <a:rPr lang="en-US"/>
              <a:t> </a:t>
            </a:r>
            <a:r>
              <a:rPr lang="en-GB"/>
              <a:t>2. </a:t>
            </a:r>
            <a:r>
              <a:rPr lang="en-US"/>
              <a:t>Wei et al. </a:t>
            </a:r>
            <a:r>
              <a:rPr lang="en-US" err="1"/>
              <a:t>Biochim</a:t>
            </a:r>
            <a:r>
              <a:rPr lang="en-US"/>
              <a:t> </a:t>
            </a:r>
            <a:r>
              <a:rPr lang="en-US" err="1"/>
              <a:t>Biophys</a:t>
            </a:r>
            <a:r>
              <a:rPr lang="en-US"/>
              <a:t> Acta 2011;1808(5):1358–1379; 3. </a:t>
            </a:r>
            <a:r>
              <a:rPr lang="en-US" err="1"/>
              <a:t>Burnstock</a:t>
            </a:r>
            <a:r>
              <a:rPr lang="en-US"/>
              <a:t>. Front </a:t>
            </a:r>
            <a:r>
              <a:rPr lang="en-US" err="1"/>
              <a:t>Biosci</a:t>
            </a:r>
            <a:r>
              <a:rPr lang="en-US"/>
              <a:t> (Elite Ed) 2011;3(3):896–900; </a:t>
            </a:r>
          </a:p>
          <a:p>
            <a:r>
              <a:rPr lang="en-US"/>
              <a:t>4. Stockwell et al. Molecules 2017;22(4):676; 5. </a:t>
            </a:r>
            <a:r>
              <a:rPr lang="en-US" err="1"/>
              <a:t>Zarrinmayeh</a:t>
            </a:r>
            <a:r>
              <a:rPr lang="en-US"/>
              <a:t> &amp; Territo. Mol Imaging 2020;19:1536012120927609; 6. Vincenzi et al. Biomolecules 2023;13(9):1387;</a:t>
            </a:r>
          </a:p>
          <a:p>
            <a:r>
              <a:rPr lang="en-GB"/>
              <a:t>7. Cisneros-Mejorado et al. Cell Mol </a:t>
            </a:r>
            <a:r>
              <a:rPr lang="en-GB" err="1"/>
              <a:t>Neurobiol</a:t>
            </a:r>
            <a:r>
              <a:rPr lang="en-GB"/>
              <a:t> 2015;35(1):1–6; 8. </a:t>
            </a:r>
            <a:r>
              <a:rPr lang="en-US"/>
              <a:t>Kandel et al. Principles of Neural Science. 6</a:t>
            </a:r>
            <a:r>
              <a:rPr lang="en-US" baseline="30000"/>
              <a:t>th</a:t>
            </a:r>
            <a:r>
              <a:rPr lang="en-US"/>
              <a:t> edition. 2021; </a:t>
            </a:r>
            <a:br>
              <a:rPr lang="en-US"/>
            </a:br>
            <a:r>
              <a:rPr lang="en-US"/>
              <a:t>9. Del Puerto et al. Front Cell </a:t>
            </a:r>
            <a:r>
              <a:rPr lang="en-US" err="1"/>
              <a:t>Neurosci</a:t>
            </a:r>
            <a:r>
              <a:rPr lang="en-US"/>
              <a:t> 2013;7:197; </a:t>
            </a:r>
            <a:r>
              <a:rPr lang="en-GB"/>
              <a:t>10. Huang et al. Sleep Med 2024;115:210–217; </a:t>
            </a:r>
            <a:r>
              <a:rPr lang="en-US"/>
              <a:t>11. Ali et al. Int J Mol Sci 2020;21(10):3423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927EAD-B907-450A-EB39-4172752C1E21}"/>
              </a:ext>
            </a:extLst>
          </p:cNvPr>
          <p:cNvGrpSpPr/>
          <p:nvPr/>
        </p:nvGrpSpPr>
        <p:grpSpPr>
          <a:xfrm>
            <a:off x="9227706" y="4618148"/>
            <a:ext cx="1991530" cy="1874732"/>
            <a:chOff x="9323366" y="6679748"/>
            <a:chExt cx="1991530" cy="18747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95F1AD-72E9-84CC-F7D8-6C8B018CE095}"/>
                </a:ext>
              </a:extLst>
            </p:cNvPr>
            <p:cNvSpPr txBox="1"/>
            <p:nvPr/>
          </p:nvSpPr>
          <p:spPr>
            <a:xfrm>
              <a:off x="10778211" y="667974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NH</a:t>
              </a:r>
              <a:r>
                <a:rPr kumimoji="0" lang="en-GB" sz="1400" b="0" i="0" u="none" strike="noStrike" kern="1200" cap="none" spc="0" normalizeH="0" baseline="-2500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744DCB6-69EF-2B19-68EA-B512110A28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79931" y="7257887"/>
              <a:ext cx="196834" cy="12164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F5D4ABB-848A-3298-7E50-87A3EB89A5B3}"/>
                </a:ext>
              </a:extLst>
            </p:cNvPr>
            <p:cNvSpPr/>
            <p:nvPr/>
          </p:nvSpPr>
          <p:spPr>
            <a:xfrm flipH="1">
              <a:off x="10734785" y="7112738"/>
              <a:ext cx="388144" cy="495914"/>
            </a:xfrm>
            <a:custGeom>
              <a:avLst/>
              <a:gdLst>
                <a:gd name="connsiteX0" fmla="*/ 321449 w 647087"/>
                <a:gd name="connsiteY0" fmla="*/ 0 h 758400"/>
                <a:gd name="connsiteX1" fmla="*/ 647087 w 647087"/>
                <a:gd name="connsiteY1" fmla="*/ 181438 h 758400"/>
                <a:gd name="connsiteX2" fmla="*/ 647087 w 647087"/>
                <a:gd name="connsiteY2" fmla="*/ 563897 h 758400"/>
                <a:gd name="connsiteX3" fmla="*/ 325638 w 647087"/>
                <a:gd name="connsiteY3" fmla="*/ 758400 h 758400"/>
                <a:gd name="connsiteX4" fmla="*/ 0 w 647087"/>
                <a:gd name="connsiteY4" fmla="*/ 576962 h 758400"/>
                <a:gd name="connsiteX5" fmla="*/ 0 w 647087"/>
                <a:gd name="connsiteY5" fmla="*/ 194504 h 758400"/>
                <a:gd name="connsiteX6" fmla="*/ 321449 w 647087"/>
                <a:gd name="connsiteY6" fmla="*/ 0 h 75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087" h="758400">
                  <a:moveTo>
                    <a:pt x="321449" y="0"/>
                  </a:moveTo>
                  <a:lnTo>
                    <a:pt x="647087" y="181438"/>
                  </a:lnTo>
                  <a:lnTo>
                    <a:pt x="647087" y="563897"/>
                  </a:lnTo>
                  <a:lnTo>
                    <a:pt x="325638" y="758400"/>
                  </a:lnTo>
                  <a:lnTo>
                    <a:pt x="0" y="576962"/>
                  </a:lnTo>
                  <a:lnTo>
                    <a:pt x="0" y="194504"/>
                  </a:lnTo>
                  <a:lnTo>
                    <a:pt x="3214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E5531086-92F8-897C-B166-6E15538C2803}"/>
                </a:ext>
              </a:extLst>
            </p:cNvPr>
            <p:cNvSpPr/>
            <p:nvPr/>
          </p:nvSpPr>
          <p:spPr>
            <a:xfrm rot="20468464" flipH="1">
              <a:off x="10360751" y="7152001"/>
              <a:ext cx="396423" cy="374106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5171A8-8FE9-5DE3-3328-CEBDCCCA186A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10696310" y="7314866"/>
              <a:ext cx="153045" cy="825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EB3EE16-4D8B-123C-67A8-97FA155C20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28602" y="7449181"/>
              <a:ext cx="142976" cy="883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54460A-4BA8-F39A-8B8E-25416422F1EB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506" y="7296150"/>
              <a:ext cx="0" cy="19159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916C52-A67A-FCE4-69D2-ABFB3F8CE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26338" y="7226112"/>
              <a:ext cx="0" cy="25488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439FEC7-ADB2-AB8F-AAD7-016C2A7113E2}"/>
                </a:ext>
              </a:extLst>
            </p:cNvPr>
            <p:cNvCxnSpPr>
              <a:cxnSpLocks/>
            </p:cNvCxnSpPr>
            <p:nvPr/>
          </p:nvCxnSpPr>
          <p:spPr>
            <a:xfrm>
              <a:off x="10926535" y="7107500"/>
              <a:ext cx="170397" cy="10530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CFC488-DF12-BA54-613E-49EC8B29A95F}"/>
                </a:ext>
              </a:extLst>
            </p:cNvPr>
            <p:cNvCxnSpPr>
              <a:cxnSpLocks/>
            </p:cNvCxnSpPr>
            <p:nvPr/>
          </p:nvCxnSpPr>
          <p:spPr>
            <a:xfrm rot="3600000" flipH="1">
              <a:off x="10825692" y="7050715"/>
              <a:ext cx="0" cy="24012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2CD0E7C-08D3-2498-930E-96DC9588B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75181" y="7483596"/>
              <a:ext cx="151290" cy="9349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8D88984-A77C-7C4A-F377-8DE8D7109F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25583" y="7477247"/>
              <a:ext cx="154348" cy="953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61B028-C60A-4826-3405-9CA087033A11}"/>
                </a:ext>
              </a:extLst>
            </p:cNvPr>
            <p:cNvCxnSpPr>
              <a:cxnSpLocks/>
            </p:cNvCxnSpPr>
            <p:nvPr/>
          </p:nvCxnSpPr>
          <p:spPr>
            <a:xfrm rot="17940000" flipH="1">
              <a:off x="11002762" y="7129302"/>
              <a:ext cx="0" cy="18379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2F2BFED-1B4C-4EC5-9914-9334DB7DFB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53700" y="7172056"/>
              <a:ext cx="170868" cy="629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82BABB0-56E3-C8A0-6ECF-D1ACD61BCE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56374" y="7480280"/>
              <a:ext cx="165313" cy="6093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82A001D-F719-5951-30B9-345A433049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353618" y="7350303"/>
              <a:ext cx="113519" cy="16730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D976F9-CF92-5015-2E1C-784DCB4741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2221" y="7184231"/>
              <a:ext cx="118610" cy="1747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483135-5345-D81D-4BC8-5848FBE2A8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5076" y="7203417"/>
              <a:ext cx="97184" cy="14318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2AE03C0-1F1C-C5D8-FBF7-A1167C5577A4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10858329" y="6982934"/>
              <a:ext cx="153045" cy="825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06DE4AD-9881-F86F-7443-109713A34337}"/>
                </a:ext>
              </a:extLst>
            </p:cNvPr>
            <p:cNvSpPr txBox="1"/>
            <p:nvPr/>
          </p:nvSpPr>
          <p:spPr>
            <a:xfrm>
              <a:off x="9994018" y="7524421"/>
              <a:ext cx="62955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A711B69-EE28-8E71-7FF2-F76433249A4B}"/>
                </a:ext>
              </a:extLst>
            </p:cNvPr>
            <p:cNvSpPr txBox="1"/>
            <p:nvPr/>
          </p:nvSpPr>
          <p:spPr>
            <a:xfrm>
              <a:off x="11038660" y="7106451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EA5C18-8D76-5A34-AF86-78434F5636FD}"/>
                </a:ext>
              </a:extLst>
            </p:cNvPr>
            <p:cNvSpPr txBox="1"/>
            <p:nvPr/>
          </p:nvSpPr>
          <p:spPr>
            <a:xfrm>
              <a:off x="10772173" y="7584279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B9B0217-4129-6843-87B3-11F095D1FF8D}"/>
                </a:ext>
              </a:extLst>
            </p:cNvPr>
            <p:cNvSpPr txBox="1"/>
            <p:nvPr/>
          </p:nvSpPr>
          <p:spPr>
            <a:xfrm>
              <a:off x="10305580" y="7009664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9DBCB57-142C-38B7-6130-6E49088279FA}"/>
                </a:ext>
              </a:extLst>
            </p:cNvPr>
            <p:cNvGrpSpPr/>
            <p:nvPr/>
          </p:nvGrpSpPr>
          <p:grpSpPr>
            <a:xfrm rot="1063588">
              <a:off x="9661647" y="7663887"/>
              <a:ext cx="702276" cy="464479"/>
              <a:chOff x="9296562" y="8127071"/>
              <a:chExt cx="702276" cy="464479"/>
            </a:xfrm>
          </p:grpSpPr>
          <p:sp>
            <p:nvSpPr>
              <p:cNvPr id="41" name="Pentagon 40">
                <a:extLst>
                  <a:ext uri="{FF2B5EF4-FFF2-40B4-BE49-F238E27FC236}">
                    <a16:creationId xmlns:a16="http://schemas.microsoft.com/office/drawing/2014/main" id="{38FEE33C-FA97-1D70-BB9A-C9F7B1AC0838}"/>
                  </a:ext>
                </a:extLst>
              </p:cNvPr>
              <p:cNvSpPr/>
              <p:nvPr/>
            </p:nvSpPr>
            <p:spPr>
              <a:xfrm rot="20468464" flipH="1">
                <a:off x="9602415" y="8176375"/>
                <a:ext cx="396423" cy="374106"/>
              </a:xfrm>
              <a:prstGeom prst="pentag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B231B48-88C4-EA93-5AB4-346F8F4E84FA}"/>
                  </a:ext>
                </a:extLst>
              </p:cNvPr>
              <p:cNvGrpSpPr/>
              <p:nvPr/>
            </p:nvGrpSpPr>
            <p:grpSpPr>
              <a:xfrm>
                <a:off x="9296562" y="8127071"/>
                <a:ext cx="671440" cy="464479"/>
                <a:chOff x="9296562" y="8127071"/>
                <a:chExt cx="671440" cy="464479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1E7F07F1-DDAF-7280-82CE-CC69966E9C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68002" y="8250486"/>
                  <a:ext cx="0" cy="2548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8F9020A0-EA54-1B84-0DFD-1BCBF96757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 flipV="1">
                  <a:off x="9805748" y="8170100"/>
                  <a:ext cx="146557" cy="11433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CCEBB4E8-ABF5-C333-B37E-92E0892093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744075" y="8504654"/>
                  <a:ext cx="219276" cy="80819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28C19C16-BB98-40E4-5DCE-FEB33EB055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595282" y="8374677"/>
                  <a:ext cx="147153" cy="216873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6AE3A1A4-93FA-3C0F-671E-A6B37026BF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>
                  <a:off x="9573977" y="8255685"/>
                  <a:ext cx="139087" cy="1090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BD5F931D-36AB-409E-339F-FE8F31818B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 flipV="1">
                  <a:off x="9296562" y="8127071"/>
                  <a:ext cx="172105" cy="13426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EA6161-EDC8-5F40-2B57-BD0A4D4ABED5}"/>
                </a:ext>
              </a:extLst>
            </p:cNvPr>
            <p:cNvSpPr txBox="1"/>
            <p:nvPr/>
          </p:nvSpPr>
          <p:spPr>
            <a:xfrm>
              <a:off x="9988581" y="7623893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EB56304-73E4-CE6F-69E9-87A13C45D0B1}"/>
                </a:ext>
              </a:extLst>
            </p:cNvPr>
            <p:cNvCxnSpPr>
              <a:cxnSpLocks/>
            </p:cNvCxnSpPr>
            <p:nvPr/>
          </p:nvCxnSpPr>
          <p:spPr>
            <a:xfrm rot="17396653">
              <a:off x="10287130" y="7814848"/>
              <a:ext cx="18379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E7AD81B-E792-2EEC-3D5B-9B653B0E7033}"/>
                </a:ext>
              </a:extLst>
            </p:cNvPr>
            <p:cNvCxnSpPr>
              <a:cxnSpLocks/>
            </p:cNvCxnSpPr>
            <p:nvPr/>
          </p:nvCxnSpPr>
          <p:spPr>
            <a:xfrm rot="17396653">
              <a:off x="9903627" y="8226696"/>
              <a:ext cx="18379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2E974C-1913-C7AC-3D16-F3758E4C804B}"/>
                </a:ext>
              </a:extLst>
            </p:cNvPr>
            <p:cNvCxnSpPr>
              <a:cxnSpLocks/>
            </p:cNvCxnSpPr>
            <p:nvPr/>
          </p:nvCxnSpPr>
          <p:spPr>
            <a:xfrm rot="4203347" flipV="1">
              <a:off x="10217494" y="8219162"/>
              <a:ext cx="18379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E6B94CE-A74C-8050-1304-715E6BC308F7}"/>
                </a:ext>
              </a:extLst>
            </p:cNvPr>
            <p:cNvCxnSpPr>
              <a:cxnSpLocks/>
            </p:cNvCxnSpPr>
            <p:nvPr/>
          </p:nvCxnSpPr>
          <p:spPr>
            <a:xfrm rot="4203347" flipV="1">
              <a:off x="9833665" y="7808415"/>
              <a:ext cx="18379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0591DD-A9D1-D075-ABC9-8B326BB6174E}"/>
                </a:ext>
              </a:extLst>
            </p:cNvPr>
            <p:cNvSpPr txBox="1"/>
            <p:nvPr/>
          </p:nvSpPr>
          <p:spPr>
            <a:xfrm>
              <a:off x="9323366" y="7475741"/>
              <a:ext cx="473248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659B56-A857-FC2A-E9D6-B02A3FC26994}"/>
                </a:ext>
              </a:extLst>
            </p:cNvPr>
            <p:cNvSpPr txBox="1"/>
            <p:nvPr/>
          </p:nvSpPr>
          <p:spPr>
            <a:xfrm>
              <a:off x="9593808" y="8308194"/>
              <a:ext cx="473248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8F6D5A-7261-824D-ACCC-682B87041B67}"/>
                </a:ext>
              </a:extLst>
            </p:cNvPr>
            <p:cNvSpPr txBox="1"/>
            <p:nvPr/>
          </p:nvSpPr>
          <p:spPr>
            <a:xfrm>
              <a:off x="10192308" y="8308194"/>
              <a:ext cx="473248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045981-FABF-F205-503A-61C7067AD1FE}"/>
              </a:ext>
            </a:extLst>
          </p:cNvPr>
          <p:cNvGrpSpPr/>
          <p:nvPr/>
        </p:nvGrpSpPr>
        <p:grpSpPr>
          <a:xfrm>
            <a:off x="6799552" y="5004164"/>
            <a:ext cx="2649328" cy="1059041"/>
            <a:chOff x="6764128" y="5023062"/>
            <a:chExt cx="2649328" cy="105904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E1C483-D24D-B467-9BA9-E56D7C23A43A}"/>
                </a:ext>
              </a:extLst>
            </p:cNvPr>
            <p:cNvSpPr txBox="1"/>
            <p:nvPr/>
          </p:nvSpPr>
          <p:spPr>
            <a:xfrm>
              <a:off x="8969586" y="5433039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0C5BA39-5F32-9D2D-C44D-D970D588CE57}"/>
                </a:ext>
              </a:extLst>
            </p:cNvPr>
            <p:cNvCxnSpPr>
              <a:cxnSpLocks/>
            </p:cNvCxnSpPr>
            <p:nvPr/>
          </p:nvCxnSpPr>
          <p:spPr>
            <a:xfrm>
              <a:off x="9211332" y="5529933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167190-F94E-A882-F06A-644979664CE4}"/>
                </a:ext>
              </a:extLst>
            </p:cNvPr>
            <p:cNvCxnSpPr>
              <a:cxnSpLocks/>
            </p:cNvCxnSpPr>
            <p:nvPr/>
          </p:nvCxnSpPr>
          <p:spPr>
            <a:xfrm>
              <a:off x="8824080" y="5529933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B77945F-3F13-813C-115B-E587A56F5725}"/>
                </a:ext>
              </a:extLst>
            </p:cNvPr>
            <p:cNvSpPr txBox="1"/>
            <p:nvPr/>
          </p:nvSpPr>
          <p:spPr>
            <a:xfrm>
              <a:off x="8582338" y="5426689"/>
              <a:ext cx="276236" cy="2462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7E7B49D-005F-A55A-28B7-74A9FB33C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36832" y="5537434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5CB99C6-0DE2-C7D7-63F2-A4F938FEBAB4}"/>
                </a:ext>
              </a:extLst>
            </p:cNvPr>
            <p:cNvSpPr txBox="1"/>
            <p:nvPr/>
          </p:nvSpPr>
          <p:spPr>
            <a:xfrm>
              <a:off x="7807842" y="5439389"/>
              <a:ext cx="276236" cy="2462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0F3C8E7-CEAC-B9A7-478C-BC30D9815E8D}"/>
                </a:ext>
              </a:extLst>
            </p:cNvPr>
            <p:cNvCxnSpPr>
              <a:cxnSpLocks/>
            </p:cNvCxnSpPr>
            <p:nvPr/>
          </p:nvCxnSpPr>
          <p:spPr>
            <a:xfrm>
              <a:off x="8049584" y="5536283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7763716-5E20-7DCD-31DB-5726BAABACD0}"/>
                </a:ext>
              </a:extLst>
            </p:cNvPr>
            <p:cNvCxnSpPr>
              <a:cxnSpLocks/>
            </p:cNvCxnSpPr>
            <p:nvPr/>
          </p:nvCxnSpPr>
          <p:spPr>
            <a:xfrm>
              <a:off x="7662336" y="5536283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ECF1C8-0CF1-8359-2AAC-6C77E45D963B}"/>
                </a:ext>
              </a:extLst>
            </p:cNvPr>
            <p:cNvSpPr txBox="1"/>
            <p:nvPr/>
          </p:nvSpPr>
          <p:spPr>
            <a:xfrm>
              <a:off x="7401544" y="5433039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C5E6EF7-35D3-089F-5D3C-C3194B86C0BE}"/>
                </a:ext>
              </a:extLst>
            </p:cNvPr>
            <p:cNvSpPr txBox="1"/>
            <p:nvPr/>
          </p:nvSpPr>
          <p:spPr>
            <a:xfrm>
              <a:off x="8195090" y="5439389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6F9C979-9B4A-F603-FD17-94A98C26F7C4}"/>
                </a:ext>
              </a:extLst>
            </p:cNvPr>
            <p:cNvSpPr txBox="1"/>
            <p:nvPr/>
          </p:nvSpPr>
          <p:spPr>
            <a:xfrm>
              <a:off x="6764128" y="5439389"/>
              <a:ext cx="513704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BA75EC-85F9-252A-DE49-D53AFD7487BF}"/>
                </a:ext>
              </a:extLst>
            </p:cNvPr>
            <p:cNvCxnSpPr>
              <a:cxnSpLocks/>
            </p:cNvCxnSpPr>
            <p:nvPr/>
          </p:nvCxnSpPr>
          <p:spPr>
            <a:xfrm>
              <a:off x="7262388" y="5536283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211680E-B9AA-1CDC-CB50-E6A584772E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25370" y="5722171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D91437D-6FF1-3DD1-74B1-689108C686D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57020" y="5722171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6" name="Straight Connector 4095">
              <a:extLst>
                <a:ext uri="{FF2B5EF4-FFF2-40B4-BE49-F238E27FC236}">
                  <a16:creationId xmlns:a16="http://schemas.microsoft.com/office/drawing/2014/main" id="{479A1380-4CF4-AF5A-922A-7FDCBE7830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454098" y="5722171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7" name="Straight Connector 4096">
              <a:extLst>
                <a:ext uri="{FF2B5EF4-FFF2-40B4-BE49-F238E27FC236}">
                  <a16:creationId xmlns:a16="http://schemas.microsoft.com/office/drawing/2014/main" id="{D61E4436-6806-5572-24E8-4C212A80BD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00367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9" name="Straight Connector 4098">
              <a:extLst>
                <a:ext uri="{FF2B5EF4-FFF2-40B4-BE49-F238E27FC236}">
                  <a16:creationId xmlns:a16="http://schemas.microsoft.com/office/drawing/2014/main" id="{99013E54-AE11-C042-24E7-1E6770C442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32017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0" name="Straight Connector 4099">
              <a:extLst>
                <a:ext uri="{FF2B5EF4-FFF2-40B4-BE49-F238E27FC236}">
                  <a16:creationId xmlns:a16="http://schemas.microsoft.com/office/drawing/2014/main" id="{A4DEE1EE-B788-6812-4BC3-A829A1DC2C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429095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1" name="Straight Connector 4100">
              <a:extLst>
                <a:ext uri="{FF2B5EF4-FFF2-40B4-BE49-F238E27FC236}">
                  <a16:creationId xmlns:a16="http://schemas.microsoft.com/office/drawing/2014/main" id="{49E3CB53-F699-94B5-D9DB-6C9F7D7259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42299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2" name="Straight Connector 4101">
              <a:extLst>
                <a:ext uri="{FF2B5EF4-FFF2-40B4-BE49-F238E27FC236}">
                  <a16:creationId xmlns:a16="http://schemas.microsoft.com/office/drawing/2014/main" id="{2D881947-58D9-A324-18CB-4388D5C473D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73949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3" name="Straight Connector 4102">
              <a:extLst>
                <a:ext uri="{FF2B5EF4-FFF2-40B4-BE49-F238E27FC236}">
                  <a16:creationId xmlns:a16="http://schemas.microsoft.com/office/drawing/2014/main" id="{2720971B-37D0-577D-7015-A64F53D5B4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471027" y="5322629"/>
              <a:ext cx="18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>
              <a:extLst>
                <a:ext uri="{FF2B5EF4-FFF2-40B4-BE49-F238E27FC236}">
                  <a16:creationId xmlns:a16="http://schemas.microsoft.com/office/drawing/2014/main" id="{64A64265-CD89-BF1F-1816-1A3DC4F323C9}"/>
                </a:ext>
              </a:extLst>
            </p:cNvPr>
            <p:cNvSpPr txBox="1"/>
            <p:nvPr/>
          </p:nvSpPr>
          <p:spPr>
            <a:xfrm>
              <a:off x="7384480" y="5023062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4105" name="TextBox 4104">
              <a:extLst>
                <a:ext uri="{FF2B5EF4-FFF2-40B4-BE49-F238E27FC236}">
                  <a16:creationId xmlns:a16="http://schemas.microsoft.com/office/drawing/2014/main" id="{1F861932-21B6-6D4D-9161-CD827E28796B}"/>
                </a:ext>
              </a:extLst>
            </p:cNvPr>
            <p:cNvSpPr txBox="1"/>
            <p:nvPr/>
          </p:nvSpPr>
          <p:spPr>
            <a:xfrm>
              <a:off x="8183899" y="5023062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4106" name="TextBox 4105">
              <a:extLst>
                <a:ext uri="{FF2B5EF4-FFF2-40B4-BE49-F238E27FC236}">
                  <a16:creationId xmlns:a16="http://schemas.microsoft.com/office/drawing/2014/main" id="{406E47B8-B901-C94B-5026-C6C334BF11BF}"/>
                </a:ext>
              </a:extLst>
            </p:cNvPr>
            <p:cNvSpPr txBox="1"/>
            <p:nvPr/>
          </p:nvSpPr>
          <p:spPr>
            <a:xfrm>
              <a:off x="8957221" y="5023062"/>
              <a:ext cx="276236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4107" name="TextBox 4106">
              <a:extLst>
                <a:ext uri="{FF2B5EF4-FFF2-40B4-BE49-F238E27FC236}">
                  <a16:creationId xmlns:a16="http://schemas.microsoft.com/office/drawing/2014/main" id="{C03D829D-9D0C-BC3A-D552-BFB5DBF5F942}"/>
                </a:ext>
              </a:extLst>
            </p:cNvPr>
            <p:cNvSpPr txBox="1"/>
            <p:nvPr/>
          </p:nvSpPr>
          <p:spPr>
            <a:xfrm>
              <a:off x="7350025" y="5835817"/>
              <a:ext cx="492311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  <p:sp>
          <p:nvSpPr>
            <p:cNvPr id="4108" name="TextBox 4107">
              <a:extLst>
                <a:ext uri="{FF2B5EF4-FFF2-40B4-BE49-F238E27FC236}">
                  <a16:creationId xmlns:a16="http://schemas.microsoft.com/office/drawing/2014/main" id="{7DD13DC0-A1A0-72A9-6DE0-D940EC6F68A6}"/>
                </a:ext>
              </a:extLst>
            </p:cNvPr>
            <p:cNvSpPr txBox="1"/>
            <p:nvPr/>
          </p:nvSpPr>
          <p:spPr>
            <a:xfrm>
              <a:off x="8146533" y="5835817"/>
              <a:ext cx="492311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  <p:sp>
          <p:nvSpPr>
            <p:cNvPr id="4109" name="TextBox 4108">
              <a:extLst>
                <a:ext uri="{FF2B5EF4-FFF2-40B4-BE49-F238E27FC236}">
                  <a16:creationId xmlns:a16="http://schemas.microsoft.com/office/drawing/2014/main" id="{0B0BA60C-2E64-E02C-2F81-358B48A15343}"/>
                </a:ext>
              </a:extLst>
            </p:cNvPr>
            <p:cNvSpPr txBox="1"/>
            <p:nvPr/>
          </p:nvSpPr>
          <p:spPr>
            <a:xfrm>
              <a:off x="8921145" y="5835817"/>
              <a:ext cx="492311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</p:grpSp>
      <p:sp>
        <p:nvSpPr>
          <p:cNvPr id="4122" name="Right Bracket 4121">
            <a:extLst>
              <a:ext uri="{FF2B5EF4-FFF2-40B4-BE49-F238E27FC236}">
                <a16:creationId xmlns:a16="http://schemas.microsoft.com/office/drawing/2014/main" id="{0F949411-13C9-B7D9-DBFC-78E70EA2DC2A}"/>
              </a:ext>
            </a:extLst>
          </p:cNvPr>
          <p:cNvSpPr/>
          <p:nvPr/>
        </p:nvSpPr>
        <p:spPr>
          <a:xfrm rot="16200000">
            <a:off x="10355449" y="3714467"/>
            <a:ext cx="76200" cy="1651373"/>
          </a:xfrm>
          <a:prstGeom prst="rightBracket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23" name="Right Bracket 4122">
            <a:extLst>
              <a:ext uri="{FF2B5EF4-FFF2-40B4-BE49-F238E27FC236}">
                <a16:creationId xmlns:a16="http://schemas.microsoft.com/office/drawing/2014/main" id="{C05C0212-4ED3-1276-6868-69561B466ECF}"/>
              </a:ext>
            </a:extLst>
          </p:cNvPr>
          <p:cNvSpPr/>
          <p:nvPr/>
        </p:nvSpPr>
        <p:spPr>
          <a:xfrm rot="16200000">
            <a:off x="9044571" y="1845290"/>
            <a:ext cx="76200" cy="4273130"/>
          </a:xfrm>
          <a:prstGeom prst="rightBracket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26" name="Right Bracket 4125">
            <a:extLst>
              <a:ext uri="{FF2B5EF4-FFF2-40B4-BE49-F238E27FC236}">
                <a16:creationId xmlns:a16="http://schemas.microsoft.com/office/drawing/2014/main" id="{A03DFDDF-DC5C-7BD2-4637-A55BD9820645}"/>
              </a:ext>
            </a:extLst>
          </p:cNvPr>
          <p:cNvSpPr/>
          <p:nvPr/>
        </p:nvSpPr>
        <p:spPr>
          <a:xfrm rot="16200000">
            <a:off x="9564875" y="2644744"/>
            <a:ext cx="76200" cy="3232522"/>
          </a:xfrm>
          <a:prstGeom prst="rightBracket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27" name="TextBox 4126">
            <a:extLst>
              <a:ext uri="{FF2B5EF4-FFF2-40B4-BE49-F238E27FC236}">
                <a16:creationId xmlns:a16="http://schemas.microsoft.com/office/drawing/2014/main" id="{9720AB50-5E20-3E3C-D3F9-9989A28C3B46}"/>
              </a:ext>
            </a:extLst>
          </p:cNvPr>
          <p:cNvSpPr txBox="1"/>
          <p:nvPr/>
        </p:nvSpPr>
        <p:spPr>
          <a:xfrm>
            <a:off x="9577970" y="4261494"/>
            <a:ext cx="1651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err="1">
                <a:solidFill>
                  <a:schemeClr val="accent2">
                    <a:lumMod val="50000"/>
                  </a:schemeClr>
                </a:solidFill>
              </a:rPr>
              <a:t>Adenosine</a:t>
            </a:r>
            <a:r>
              <a:rPr lang="en-GB" sz="1200" b="1" baseline="30000" err="1">
                <a:solidFill>
                  <a:schemeClr val="accent2">
                    <a:lumMod val="50000"/>
                  </a:schemeClr>
                </a:solidFill>
              </a:rPr>
              <a:t>a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28" name="TextBox 4127">
            <a:extLst>
              <a:ext uri="{FF2B5EF4-FFF2-40B4-BE49-F238E27FC236}">
                <a16:creationId xmlns:a16="http://schemas.microsoft.com/office/drawing/2014/main" id="{DBF03E5F-7F8D-95F2-2B0A-E3ECCF09C011}"/>
              </a:ext>
            </a:extLst>
          </p:cNvPr>
          <p:cNvSpPr txBox="1"/>
          <p:nvPr/>
        </p:nvSpPr>
        <p:spPr>
          <a:xfrm>
            <a:off x="9577970" y="3981042"/>
            <a:ext cx="1651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err="1">
                <a:solidFill>
                  <a:schemeClr val="accent2">
                    <a:lumMod val="50000"/>
                  </a:schemeClr>
                </a:solidFill>
              </a:rPr>
              <a:t>ADP</a:t>
            </a:r>
            <a:r>
              <a:rPr lang="en-GB" sz="1200" b="1" baseline="30000" err="1">
                <a:solidFill>
                  <a:schemeClr val="accent2">
                    <a:lumMod val="50000"/>
                  </a:schemeClr>
                </a:solidFill>
              </a:rPr>
              <a:t>a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29" name="TextBox 4128">
            <a:extLst>
              <a:ext uri="{FF2B5EF4-FFF2-40B4-BE49-F238E27FC236}">
                <a16:creationId xmlns:a16="http://schemas.microsoft.com/office/drawing/2014/main" id="{54F968B2-F2E6-5424-9C92-3A7E3625DD31}"/>
              </a:ext>
            </a:extLst>
          </p:cNvPr>
          <p:cNvSpPr txBox="1"/>
          <p:nvPr/>
        </p:nvSpPr>
        <p:spPr>
          <a:xfrm>
            <a:off x="9577970" y="3714457"/>
            <a:ext cx="1651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ATP</a:t>
            </a:r>
          </a:p>
        </p:txBody>
      </p:sp>
      <p:sp>
        <p:nvSpPr>
          <p:cNvPr id="4098" name="TextBox 4097">
            <a:extLst>
              <a:ext uri="{FF2B5EF4-FFF2-40B4-BE49-F238E27FC236}">
                <a16:creationId xmlns:a16="http://schemas.microsoft.com/office/drawing/2014/main" id="{384A66C6-8EC9-33C3-B2A5-DBB62CCC6F62}"/>
              </a:ext>
            </a:extLst>
          </p:cNvPr>
          <p:cNvSpPr txBox="1"/>
          <p:nvPr/>
        </p:nvSpPr>
        <p:spPr>
          <a:xfrm>
            <a:off x="10462422" y="5835119"/>
            <a:ext cx="1168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kern="100" baseline="300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9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Shorter</a:t>
            </a:r>
            <a:r>
              <a:rPr lang="en-GB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molecules are capped with an HO moiety on the </a:t>
            </a:r>
            <a:br>
              <a:rPr lang="en-GB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left-hand side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79825329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700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ATP, ADP and adenosine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33</cp:revision>
  <cp:lastPrinted>2025-11-25T10:22:13Z</cp:lastPrinted>
  <dcterms:created xsi:type="dcterms:W3CDTF">2024-10-28T13:51:27Z</dcterms:created>
  <dcterms:modified xsi:type="dcterms:W3CDTF">2026-04-28T00:40:34Z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