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491" r:id="rId5"/>
  </p:sldIdLst>
  <p:sldSz cx="12192000" cy="6858000"/>
  <p:notesSz cx="6888163" cy="100187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82CB39-BC0E-B291-2729-B0EE88F28A76}" name="Sam Kew" initials="SK" userId="Sam Kew" providerId="None"/>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8B1D727F-1733-5580-594F-1E5BC51432C0}" name="Joey Cusano" initials="JC" userId="S::Joseph.Cusano@primeglobalpeople.com::4ee60d36-d983-4a50-986c-3e4d27a91760"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MW" userId="Cambridge" providerId="None"/>
  <p188:author id="{8E3695DE-FAD3-1F21-5694-4325E99CF0BD}" name="Penny Staton" initials="MW" userId="Penny Staton" providerId="None"/>
  <p188:author id="{9F3ECCEF-44D9-ABBD-DCA8-64ACF5D15534}" name="Chris Edge" initials="CE" userId="Chris Edge"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6464"/>
    <a:srgbClr val="FFFFFF"/>
    <a:srgbClr val="00AD49"/>
    <a:srgbClr val="E5EBF1"/>
    <a:srgbClr val="E91469"/>
    <a:srgbClr val="717171"/>
    <a:srgbClr val="9E9B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199" autoAdjust="0"/>
  </p:normalViewPr>
  <p:slideViewPr>
    <p:cSldViewPr snapToGrid="0">
      <p:cViewPr varScale="1">
        <p:scale>
          <a:sx n="82" d="100"/>
          <a:sy n="82" d="100"/>
        </p:scale>
        <p:origin x="1476" y="8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50" d="100"/>
          <a:sy n="150" d="100"/>
        </p:scale>
        <p:origin x="4374" y="-120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GB"/>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82F54634-F56A-46A8-A485-BE0CB2FA3E8E}" type="datetimeFigureOut">
              <a:rPr lang="en-GB" smtClean="0"/>
              <a:t>28/04/2026</a:t>
            </a:fld>
            <a:endParaRPr lang="en-GB"/>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GB"/>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1140B56A-EC3F-4364-B921-3ECA07798CAE}" type="slidenum">
              <a:rPr lang="en-GB" smtClean="0"/>
              <a:t>‹#›</a:t>
            </a:fld>
            <a:endParaRPr lang="en-GB"/>
          </a:p>
        </p:txBody>
      </p:sp>
    </p:spTree>
    <p:extLst>
      <p:ext uri="{BB962C8B-B14F-4D97-AF65-F5344CB8AC3E}">
        <p14:creationId xmlns:p14="http://schemas.microsoft.com/office/powerpoint/2010/main" val="288255000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140B56A-EC3F-4364-B921-3ECA07798CAE}" type="slidenum">
              <a:rPr lang="en-GB" smtClean="0">
                <a:latin typeface="Calibri" panose="020F0502020204030204" pitchFamily="34" charset="0"/>
                <a:ea typeface="Calibri" panose="020F0502020204030204" pitchFamily="34" charset="0"/>
                <a:cs typeface="Calibri" panose="020F0502020204030204" pitchFamily="34" charset="0"/>
              </a:rPr>
              <a:t>1</a:t>
            </a:fld>
            <a:endParaRPr lang="en-GB">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866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49473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87431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93810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5843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166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4742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60318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62269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71237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75544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14277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8968925"/>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11469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6800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1580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7865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432469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67944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04579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35898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281055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990692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123794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360414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79834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8226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4945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128029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27651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8194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2908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301609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328806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76642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6939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7877619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57481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45CDD9-1063-99D1-2E6B-8FA767242FE3}"/>
              </a:ext>
            </a:extLst>
          </p:cNvPr>
          <p:cNvSpPr>
            <a:spLocks noGrp="1"/>
          </p:cNvSpPr>
          <p:nvPr>
            <p:ph type="body" sz="quarter" idx="17"/>
          </p:nvPr>
        </p:nvSpPr>
        <p:spPr>
          <a:xfrm>
            <a:off x="539749" y="539750"/>
            <a:ext cx="9213851" cy="266676"/>
          </a:xfrm>
        </p:spPr>
        <p:txBody>
          <a:bodyPr/>
          <a:lstStyle/>
          <a:p>
            <a:r>
              <a:rPr lang="en-GB" dirty="0"/>
              <a:t>Fundamentals of neurobiology – Cellular and molecular neuroscience</a:t>
            </a:r>
          </a:p>
        </p:txBody>
      </p:sp>
      <p:sp>
        <p:nvSpPr>
          <p:cNvPr id="3" name="Title 2">
            <a:extLst>
              <a:ext uri="{FF2B5EF4-FFF2-40B4-BE49-F238E27FC236}">
                <a16:creationId xmlns:a16="http://schemas.microsoft.com/office/drawing/2014/main" id="{377AAA91-21F1-DE2D-457C-A3E35E7258DF}"/>
              </a:ext>
            </a:extLst>
          </p:cNvPr>
          <p:cNvSpPr>
            <a:spLocks noGrp="1"/>
          </p:cNvSpPr>
          <p:nvPr>
            <p:ph type="title"/>
          </p:nvPr>
        </p:nvSpPr>
        <p:spPr>
          <a:xfrm>
            <a:off x="539749" y="814386"/>
            <a:ext cx="9213851" cy="332399"/>
          </a:xfrm>
        </p:spPr>
        <p:txBody>
          <a:bodyPr/>
          <a:lstStyle/>
          <a:p>
            <a:r>
              <a:rPr lang="en-GB"/>
              <a:t>Summary</a:t>
            </a:r>
          </a:p>
        </p:txBody>
      </p:sp>
      <p:sp>
        <p:nvSpPr>
          <p:cNvPr id="13" name="Content Placeholder 12">
            <a:extLst>
              <a:ext uri="{FF2B5EF4-FFF2-40B4-BE49-F238E27FC236}">
                <a16:creationId xmlns:a16="http://schemas.microsoft.com/office/drawing/2014/main" id="{D97819BC-11D6-8AD7-B4C8-9054D3BC71BB}"/>
              </a:ext>
            </a:extLst>
          </p:cNvPr>
          <p:cNvSpPr>
            <a:spLocks noGrp="1"/>
          </p:cNvSpPr>
          <p:nvPr>
            <p:ph idx="19"/>
          </p:nvPr>
        </p:nvSpPr>
        <p:spPr/>
        <p:txBody>
          <a:bodyPr/>
          <a:lstStyle/>
          <a:p>
            <a:r>
              <a:rPr lang="en-US" sz="1400" dirty="0">
                <a:solidFill>
                  <a:schemeClr val="tx1"/>
                </a:solidFill>
              </a:rPr>
              <a:t>The neuron constitutes the functional unit of the nervous system, and there are many billions of neurons in the brain that can be classified into many hundreds of different types with different morphologies, genetic profiles and functional properties</a:t>
            </a:r>
          </a:p>
          <a:p>
            <a:r>
              <a:rPr lang="en-US" sz="1400" dirty="0">
                <a:solidFill>
                  <a:schemeClr val="tx1"/>
                </a:solidFill>
              </a:rPr>
              <a:t>Alongside the neurons of the brain, a complex network of supporting cells known as glial cells is necessary to maintain the proper functioning of the central nervous system</a:t>
            </a:r>
          </a:p>
          <a:p>
            <a:r>
              <a:rPr lang="en-GB" sz="1400" dirty="0">
                <a:solidFill>
                  <a:schemeClr val="tx1"/>
                </a:solidFill>
              </a:rPr>
              <a:t>Signals within neurons propagate in the form of electrical discharges known as action potentials </a:t>
            </a:r>
          </a:p>
          <a:p>
            <a:r>
              <a:rPr lang="en-GB" sz="1400" dirty="0">
                <a:solidFill>
                  <a:schemeClr val="tx1"/>
                </a:solidFill>
              </a:rPr>
              <a:t>Neurons are not physically connected, and so for a signal to pass between neurons the electrical signals are converted into a chemical signal in the form of a neurotransmitter that is released from the presynaptic terminal</a:t>
            </a:r>
          </a:p>
          <a:p>
            <a:r>
              <a:rPr lang="en-GB" sz="1400" dirty="0">
                <a:solidFill>
                  <a:schemeClr val="tx1"/>
                </a:solidFill>
              </a:rPr>
              <a:t>Neurotransmitters then bind to receptors in the postsynaptic neuron, causing an electrical change in the postsynaptic neuron</a:t>
            </a:r>
          </a:p>
          <a:p>
            <a:r>
              <a:rPr lang="en-GB" sz="1400" dirty="0">
                <a:solidFill>
                  <a:schemeClr val="tx1"/>
                </a:solidFill>
              </a:rPr>
              <a:t>There are many different types of neurotransmitters and receptors in the brain, which either function as ligand-gated ion channels or G-protein-coupled receptors:</a:t>
            </a:r>
          </a:p>
          <a:p>
            <a:pPr lvl="1"/>
            <a:r>
              <a:rPr lang="en-GB" dirty="0">
                <a:solidFill>
                  <a:schemeClr val="tx1"/>
                </a:solidFill>
              </a:rPr>
              <a:t>Glutamate and GABA are the main ‘go’ and ‘stop’ signals, respectively</a:t>
            </a:r>
          </a:p>
          <a:p>
            <a:pPr lvl="1"/>
            <a:r>
              <a:rPr lang="en-GB" dirty="0">
                <a:solidFill>
                  <a:schemeClr val="tx1"/>
                </a:solidFill>
              </a:rPr>
              <a:t>Other neurotransmitters are dopamine, noradrenaline, serotonin, acetylcholine, histamine, ATP, and adenosine</a:t>
            </a:r>
          </a:p>
          <a:p>
            <a:pPr lvl="1"/>
            <a:r>
              <a:rPr lang="en-GB" dirty="0">
                <a:solidFill>
                  <a:schemeClr val="tx1"/>
                </a:solidFill>
              </a:rPr>
              <a:t>A single neurotransmitter can perform many different functions in the brain depending on its location and the receptors that it activates</a:t>
            </a:r>
          </a:p>
        </p:txBody>
      </p:sp>
      <p:sp>
        <p:nvSpPr>
          <p:cNvPr id="8" name="Text Placeholder 7">
            <a:extLst>
              <a:ext uri="{FF2B5EF4-FFF2-40B4-BE49-F238E27FC236}">
                <a16:creationId xmlns:a16="http://schemas.microsoft.com/office/drawing/2014/main" id="{6AD7F395-F5C3-E842-707A-F3A091F8F869}"/>
              </a:ext>
            </a:extLst>
          </p:cNvPr>
          <p:cNvSpPr>
            <a:spLocks noGrp="1"/>
          </p:cNvSpPr>
          <p:nvPr>
            <p:ph type="body" sz="quarter" idx="18"/>
          </p:nvPr>
        </p:nvSpPr>
        <p:spPr>
          <a:xfrm>
            <a:off x="539749" y="6102000"/>
            <a:ext cx="9213851" cy="619200"/>
          </a:xfrm>
        </p:spPr>
        <p:txBody>
          <a:bodyPr/>
          <a:lstStyle/>
          <a:p>
            <a:r>
              <a:rPr lang="en-GB"/>
              <a:t>ATP=adenosine 5'-triphosphate; GABA=gamma-aminobutyric acid </a:t>
            </a:r>
          </a:p>
        </p:txBody>
      </p:sp>
    </p:spTree>
    <p:extLst>
      <p:ext uri="{BB962C8B-B14F-4D97-AF65-F5344CB8AC3E}">
        <p14:creationId xmlns:p14="http://schemas.microsoft.com/office/powerpoint/2010/main" val="1609456227"/>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D4164057-14E9-4371-BF0C-9FCA68D38CD4}">
  <ds:schemaRefs>
    <ds:schemaRef ds:uri="http://schemas.microsoft.com/sharepoint/v3/contenttype/forms"/>
  </ds:schemaRefs>
</ds:datastoreItem>
</file>

<file path=customXml/itemProps2.xml><?xml version="1.0" encoding="utf-8"?>
<ds:datastoreItem xmlns:ds="http://schemas.openxmlformats.org/officeDocument/2006/customXml" ds:itemID="{BF4A3BEF-9D75-4694-9F11-DDA5629362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D5BAB63-775C-495A-8043-BDEB42126B6B}">
  <ds:schemaRefs>
    <ds:schemaRef ds:uri="http://schemas.microsoft.com/office/infopath/2007/PartnerControls"/>
    <ds:schemaRef ds:uri="http://purl.org/dc/terms/"/>
    <ds:schemaRef ds:uri="28627d7c-4416-4bc1-86cf-ca6c3a42a8f2"/>
    <ds:schemaRef ds:uri="http://www.w3.org/XML/1998/namespace"/>
    <ds:schemaRef ds:uri="http://purl.org/dc/dcmitype/"/>
    <ds:schemaRef ds:uri="http://schemas.openxmlformats.org/package/2006/metadata/core-properties"/>
    <ds:schemaRef ds:uri="http://schemas.microsoft.com/office/2006/documentManagement/types"/>
    <ds:schemaRef ds:uri="http://purl.org/dc/elements/1.1/"/>
    <ds:schemaRef ds:uri="08562aa6-c0ad-4fb9-8a82-15409d3a28b4"/>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172</TotalTime>
  <Words>237</Words>
  <Application>Microsoft Office PowerPoint</Application>
  <PresentationFormat>Widescreen</PresentationFormat>
  <Paragraphs>13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35</cp:revision>
  <cp:lastPrinted>2025-11-25T10:22:13Z</cp:lastPrinted>
  <dcterms:created xsi:type="dcterms:W3CDTF">2024-10-28T13:51:27Z</dcterms:created>
  <dcterms:modified xsi:type="dcterms:W3CDTF">2026-04-28T00:48:39Z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