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6"/>
  </p:notesMasterIdLst>
  <p:sldIdLst>
    <p:sldId id="451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F604A38-BB39-657C-82DE-2B4122F266C5}" name="Paul Newby" initials="PN" userId="S::Paul.Newby@primeglobalpeople.com::563035b3-b562-4c3e-b993-123b316c79be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38ADD4D4-528C-DBE2-D1A1-D325CF9EA8A0}" name="Ref check revisions" initials="CE" userId="Ref check revisions" providerId="None"/>
  <p188:author id="{B137E2DC-5C59-A392-40D5-F11255E68F6F}" name="Craig Armstrong" initials="CA" userId="S::Craig.Armstrong@primeglobalpeople.com::b0eae679-a1c1-4868-b12f-cf6c2b4a35a2" providerId="AD"/>
  <p188:author id="{8E3695DE-FAD3-1F21-5694-4325E99CF0BD}" name="Penny Staton" initials="PS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AC4702"/>
    <a:srgbClr val="B59E5F"/>
    <a:srgbClr val="AD4703"/>
    <a:srgbClr val="7B9CBB"/>
    <a:srgbClr val="F67722"/>
    <a:srgbClr val="692B00"/>
    <a:srgbClr val="7494B2"/>
    <a:srgbClr val="466A8B"/>
    <a:srgbClr val="4E7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–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33" autoAdjust="0"/>
    <p:restoredTop sz="72344" autoAdjust="0"/>
  </p:normalViewPr>
  <p:slideViewPr>
    <p:cSldViewPr snapToGrid="0">
      <p:cViewPr varScale="1">
        <p:scale>
          <a:sx n="80" d="100"/>
          <a:sy n="80" d="100"/>
        </p:scale>
        <p:origin x="1710" y="84"/>
      </p:cViewPr>
      <p:guideLst/>
    </p:cSldViewPr>
  </p:slideViewPr>
  <p:outlineViewPr>
    <p:cViewPr>
      <p:scale>
        <a:sx n="33" d="100"/>
        <a:sy n="33" d="100"/>
      </p:scale>
      <p:origin x="0" y="-123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67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54634-F56A-46A8-A485-BE0CB2FA3E8E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37C2873-EBE5-CF42-9E30-7832FC02D1D9}" type="slidenum">
              <a:rPr lang="da-DK" noProof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lvl="0"/>
              <a:t>1</a:t>
            </a:fld>
            <a:endParaRPr lang="da-DK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Slide Image Placeholder 8">
            <a:extLst>
              <a:ext uri="{FF2B5EF4-FFF2-40B4-BE49-F238E27FC236}">
                <a16:creationId xmlns:a16="http://schemas.microsoft.com/office/drawing/2014/main" id="{9A2C2C32-833D-4796-02CF-EA1EE1CA2B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Notes Placeholder 9">
            <a:extLst>
              <a:ext uri="{FF2B5EF4-FFF2-40B4-BE49-F238E27FC236}">
                <a16:creationId xmlns:a16="http://schemas.microsoft.com/office/drawing/2014/main" id="{4E9CEB0F-7EEE-1A05-C2C8-6CB590816B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Maldonado KA, </a:t>
            </a:r>
            <a:r>
              <a:rPr lang="en-US" dirty="0" err="1"/>
              <a:t>Alsayouri</a:t>
            </a:r>
            <a:r>
              <a:rPr lang="en-US" dirty="0"/>
              <a:t> K. Physiology, brain. [Updated March 2023] </a:t>
            </a:r>
            <a:r>
              <a:rPr lang="en-GB" dirty="0"/>
              <a:t>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</a:t>
            </a:r>
            <a:r>
              <a:rPr lang="en-US" dirty="0"/>
              <a:t>2023. Available at: </a:t>
            </a:r>
            <a:r>
              <a:rPr lang="en-GB" dirty="0"/>
              <a:t>https://www.ncbi.nlm.nih.gov/books/NBK551718/.</a:t>
            </a:r>
            <a:endParaRPr lang="en-US" dirty="0"/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Garcia-Moreno F, Pedraza M, </a:t>
            </a:r>
            <a:r>
              <a:rPr lang="en-US" dirty="0" err="1"/>
              <a:t>Giovannantonio</a:t>
            </a:r>
            <a:r>
              <a:rPr lang="en-US" dirty="0"/>
              <a:t> LG, et al. A neuronal migratory pathway crossing from the diencephalon to telencephalon populates amygdala nuclei. Nat </a:t>
            </a:r>
            <a:r>
              <a:rPr lang="en-US" dirty="0" err="1"/>
              <a:t>Neurosci</a:t>
            </a:r>
            <a:r>
              <a:rPr lang="en-US" dirty="0"/>
              <a:t> 2010; 13 (6): 680–691.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Caminero F, Cascella M. Neuroanatomy, mesencephalon midbrain. [Updated September 2024]. </a:t>
            </a:r>
            <a:r>
              <a:rPr lang="en-GB" dirty="0"/>
              <a:t>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2024. Available at: </a:t>
            </a:r>
            <a:r>
              <a:rPr lang="en-US" dirty="0"/>
              <a:t>https://www.ncbi.nlm.nih.gov/books/NBK551509/.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1439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raphic 212">
            <a:extLst>
              <a:ext uri="{FF2B5EF4-FFF2-40B4-BE49-F238E27FC236}">
                <a16:creationId xmlns:a16="http://schemas.microsoft.com/office/drawing/2014/main" id="{5CB331EE-B044-E7F6-4136-CE678608EF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flipH="1">
            <a:off x="6525438" y="1803926"/>
            <a:ext cx="4636546" cy="4028074"/>
          </a:xfrm>
          <a:prstGeom prst="rect">
            <a:avLst/>
          </a:prstGeom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B32520B2-FB36-6C19-CCD9-5A2321755E8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Fundamentals of neurobiology – Regional neuroscience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BC70238-593F-1659-B11A-2893AE13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 noProof="0"/>
              <a:t>Major anatomical areas of the brain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7E1DB8C-4594-138B-954F-25781E71D555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051153" cy="4415215"/>
          </a:xfrm>
        </p:spPr>
        <p:txBody>
          <a:bodyPr/>
          <a:lstStyle/>
          <a:p>
            <a:pPr marL="0"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noProof="0" dirty="0">
                <a:solidFill>
                  <a:schemeClr val="tx1"/>
                </a:solidFill>
              </a:rPr>
              <a:t>The major anatomical divisions of the brain are:</a:t>
            </a:r>
            <a:r>
              <a:rPr lang="en-GB" baseline="30000" noProof="0" dirty="0">
                <a:solidFill>
                  <a:schemeClr val="tx1"/>
                </a:solidFill>
              </a:rPr>
              <a:t>1</a:t>
            </a:r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en-GB" b="1" noProof="0" dirty="0">
                <a:solidFill>
                  <a:schemeClr val="tx1"/>
                </a:solidFill>
              </a:rPr>
              <a:t>Prosencephalon</a:t>
            </a:r>
            <a:r>
              <a:rPr lang="en-GB" noProof="0" dirty="0">
                <a:solidFill>
                  <a:schemeClr val="tx1"/>
                </a:solidFill>
              </a:rPr>
              <a:t> (forebrain) which is divided into: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1600" b="1" noProof="0" dirty="0">
                <a:solidFill>
                  <a:schemeClr val="tx1"/>
                </a:solidFill>
              </a:rPr>
              <a:t>Telencephalon</a:t>
            </a:r>
            <a:r>
              <a:rPr lang="en-GB" sz="1600" dirty="0">
                <a:solidFill>
                  <a:schemeClr val="tx1"/>
                </a:solidFill>
              </a:rPr>
              <a:t> – comprises the cerebral hemispheres which include cerebral cortex, basal ganglia, hippocampus and amygdala</a:t>
            </a:r>
            <a:r>
              <a:rPr lang="en-GB" sz="1600" baseline="30000" dirty="0">
                <a:solidFill>
                  <a:schemeClr val="tx1"/>
                </a:solidFill>
              </a:rPr>
              <a:t>1,2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1600" b="1" noProof="0" dirty="0">
                <a:solidFill>
                  <a:schemeClr val="tx1"/>
                </a:solidFill>
              </a:rPr>
              <a:t>Diencephalon</a:t>
            </a:r>
            <a:r>
              <a:rPr lang="en-GB" sz="1600" noProof="0" dirty="0">
                <a:solidFill>
                  <a:schemeClr val="tx1"/>
                </a:solidFill>
              </a:rPr>
              <a:t> – </a:t>
            </a:r>
            <a:r>
              <a:rPr lang="en-GB" sz="1600" dirty="0">
                <a:solidFill>
                  <a:schemeClr val="tx1"/>
                </a:solidFill>
              </a:rPr>
              <a:t>located beneath the telencephalon and includes thalamus, hypothalamus, epithalamus (pineal gland), and subthalamus</a:t>
            </a:r>
            <a:r>
              <a:rPr lang="en-GB" sz="1600" baseline="30000" dirty="0">
                <a:solidFill>
                  <a:schemeClr val="tx1"/>
                </a:solidFill>
              </a:rPr>
              <a:t>1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b="1" noProof="0" dirty="0">
                <a:solidFill>
                  <a:schemeClr val="tx1"/>
                </a:solidFill>
              </a:rPr>
              <a:t>Mesencephalon</a:t>
            </a:r>
            <a:r>
              <a:rPr lang="en-GB" noProof="0" dirty="0">
                <a:solidFill>
                  <a:schemeClr val="tx1"/>
                </a:solidFill>
              </a:rPr>
              <a:t> (midbrain) – </a:t>
            </a:r>
            <a:r>
              <a:rPr lang="en-GB" dirty="0">
                <a:solidFill>
                  <a:schemeClr val="tx1"/>
                </a:solidFill>
              </a:rPr>
              <a:t>located between the diencephalon and hindbrain and includes superior and inferior colliculi</a:t>
            </a:r>
            <a:r>
              <a:rPr lang="en-GB" baseline="30000" dirty="0">
                <a:solidFill>
                  <a:schemeClr val="tx1"/>
                </a:solidFill>
              </a:rPr>
              <a:t>3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b="1" noProof="0" dirty="0">
                <a:solidFill>
                  <a:schemeClr val="tx1"/>
                </a:solidFill>
              </a:rPr>
              <a:t>Rhombencephalon</a:t>
            </a:r>
            <a:r>
              <a:rPr lang="en-GB" noProof="0" dirty="0">
                <a:solidFill>
                  <a:schemeClr val="tx1"/>
                </a:solidFill>
              </a:rPr>
              <a:t> (hindbrain) </a:t>
            </a:r>
            <a:r>
              <a:rPr lang="en-GB" dirty="0">
                <a:solidFill>
                  <a:schemeClr val="tx1"/>
                </a:solidFill>
              </a:rPr>
              <a:t>which</a:t>
            </a:r>
            <a:r>
              <a:rPr lang="en-GB" noProof="0" dirty="0">
                <a:solidFill>
                  <a:schemeClr val="tx1"/>
                </a:solidFill>
              </a:rPr>
              <a:t> is divided into:</a:t>
            </a:r>
            <a:r>
              <a:rPr lang="en-GB" baseline="30000" noProof="0" dirty="0">
                <a:solidFill>
                  <a:schemeClr val="tx1"/>
                </a:solidFill>
              </a:rPr>
              <a:t>1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1600" b="1" noProof="0" dirty="0">
                <a:solidFill>
                  <a:schemeClr val="tx1"/>
                </a:solidFill>
              </a:rPr>
              <a:t>Metencephalon</a:t>
            </a:r>
            <a:r>
              <a:rPr lang="en-GB" sz="1600" noProof="0" dirty="0">
                <a:solidFill>
                  <a:schemeClr val="tx1"/>
                </a:solidFill>
              </a:rPr>
              <a:t> – </a:t>
            </a:r>
            <a:r>
              <a:rPr lang="en-GB" sz="1600" dirty="0">
                <a:solidFill>
                  <a:schemeClr val="tx1"/>
                </a:solidFill>
              </a:rPr>
              <a:t>including the pons and cerebellum</a:t>
            </a:r>
            <a:endParaRPr lang="en-GB" sz="1600" noProof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1600" b="1" noProof="0" dirty="0">
                <a:solidFill>
                  <a:schemeClr val="tx1"/>
                </a:solidFill>
              </a:rPr>
              <a:t>Myelencephalon</a:t>
            </a:r>
            <a:r>
              <a:rPr lang="en-GB" sz="1600" noProof="0" dirty="0">
                <a:solidFill>
                  <a:schemeClr val="tx1"/>
                </a:solidFill>
              </a:rPr>
              <a:t> – </a:t>
            </a:r>
            <a:r>
              <a:rPr lang="en-GB" sz="1600" dirty="0">
                <a:solidFill>
                  <a:schemeClr val="tx1"/>
                </a:solidFill>
              </a:rPr>
              <a:t>develops into the medulla oblongata</a:t>
            </a:r>
            <a:endParaRPr lang="en-GB" sz="1600" noProof="0" dirty="0">
              <a:solidFill>
                <a:schemeClr val="tx1"/>
              </a:solidFill>
            </a:endParaRP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99A6F95A-CBB2-C5D9-8B81-C09137A3AD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noProof="0" dirty="0"/>
              <a:t>1. Maldonado &amp; </a:t>
            </a:r>
            <a:r>
              <a:rPr lang="en-US" noProof="0" dirty="0" err="1"/>
              <a:t>Alsayouri</a:t>
            </a:r>
            <a:r>
              <a:rPr lang="en-US" noProof="0" dirty="0"/>
              <a:t>. Physiology, brain. [Updated 2023 Mar]. </a:t>
            </a:r>
            <a:r>
              <a:rPr lang="en-GB" dirty="0"/>
              <a:t>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2023. Available at: https://www.ncbi.nlm.nih.gov/books/NBK551718/; </a:t>
            </a:r>
            <a:r>
              <a:rPr lang="en-US" noProof="0" dirty="0"/>
              <a:t>2. Garcia-Moreno et al. Nat </a:t>
            </a:r>
            <a:r>
              <a:rPr lang="en-US" noProof="0" dirty="0" err="1"/>
              <a:t>Neurosci</a:t>
            </a:r>
            <a:r>
              <a:rPr lang="en-US" noProof="0" dirty="0"/>
              <a:t> 2010;13(6):680–691; 3. Caminero &amp; Cascella. Neuroanatomy, mesencephalon midbrain. </a:t>
            </a:r>
            <a:br>
              <a:rPr lang="en-US" noProof="0" dirty="0"/>
            </a:br>
            <a:r>
              <a:rPr lang="en-US" noProof="0" dirty="0"/>
              <a:t>[Updated 2024 Sep]. </a:t>
            </a:r>
            <a:r>
              <a:rPr lang="en-GB" dirty="0"/>
              <a:t>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2024.</a:t>
            </a:r>
            <a:r>
              <a:rPr lang="en-US" noProof="0" dirty="0"/>
              <a:t> </a:t>
            </a:r>
            <a:r>
              <a:rPr lang="en-US" dirty="0"/>
              <a:t>Available at: https://www.ncbi.nlm.nih.gov/books/NBK551509/</a:t>
            </a:r>
            <a:endParaRPr lang="en-GB" noProof="0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02824661-3534-CAB7-3ECB-7EB506405EAA}"/>
              </a:ext>
            </a:extLst>
          </p:cNvPr>
          <p:cNvSpPr txBox="1"/>
          <p:nvPr/>
        </p:nvSpPr>
        <p:spPr>
          <a:xfrm>
            <a:off x="7498624" y="1416785"/>
            <a:ext cx="2518638" cy="307777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ctr"/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Major divisions of the CNS</a:t>
            </a:r>
            <a:r>
              <a:rPr lang="en-GB" sz="1400" b="1" baseline="30000" dirty="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98" name="Straight Connector 197">
            <a:extLst>
              <a:ext uri="{FF2B5EF4-FFF2-40B4-BE49-F238E27FC236}">
                <a16:creationId xmlns:a16="http://schemas.microsoft.com/office/drawing/2014/main" id="{AB4C60E8-1638-B217-37D2-004EE033F2BD}"/>
              </a:ext>
            </a:extLst>
          </p:cNvPr>
          <p:cNvCxnSpPr>
            <a:cxnSpLocks/>
          </p:cNvCxnSpPr>
          <p:nvPr/>
        </p:nvCxnSpPr>
        <p:spPr>
          <a:xfrm>
            <a:off x="5521325" y="2436018"/>
            <a:ext cx="2965450" cy="0"/>
          </a:xfrm>
          <a:prstGeom prst="line">
            <a:avLst/>
          </a:prstGeom>
          <a:ln w="12700"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61EDAF5-BC6B-0036-42D1-D9FABAFDC834}"/>
              </a:ext>
            </a:extLst>
          </p:cNvPr>
          <p:cNvCxnSpPr>
            <a:cxnSpLocks/>
          </p:cNvCxnSpPr>
          <p:nvPr/>
        </p:nvCxnSpPr>
        <p:spPr>
          <a:xfrm>
            <a:off x="5857048" y="3152277"/>
            <a:ext cx="3039302" cy="238623"/>
          </a:xfrm>
          <a:prstGeom prst="line">
            <a:avLst/>
          </a:prstGeom>
          <a:ln w="12700"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67C3427-CDAE-82EA-6BCF-F93B562D8768}"/>
              </a:ext>
            </a:extLst>
          </p:cNvPr>
          <p:cNvCxnSpPr>
            <a:cxnSpLocks/>
          </p:cNvCxnSpPr>
          <p:nvPr/>
        </p:nvCxnSpPr>
        <p:spPr>
          <a:xfrm flipV="1">
            <a:off x="5523266" y="3840480"/>
            <a:ext cx="3117814" cy="88249"/>
          </a:xfrm>
          <a:prstGeom prst="line">
            <a:avLst/>
          </a:prstGeom>
          <a:ln w="12700"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FCED2DB-0E9F-1CC1-D4B1-D5A0B7F94844}"/>
              </a:ext>
            </a:extLst>
          </p:cNvPr>
          <p:cNvCxnSpPr>
            <a:cxnSpLocks/>
          </p:cNvCxnSpPr>
          <p:nvPr/>
        </p:nvCxnSpPr>
        <p:spPr>
          <a:xfrm flipV="1">
            <a:off x="4990757" y="4575830"/>
            <a:ext cx="3368383" cy="398886"/>
          </a:xfrm>
          <a:prstGeom prst="line">
            <a:avLst/>
          </a:prstGeom>
          <a:ln w="12700"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AB88F76-63B3-BB4A-D97E-E4979AE18180}"/>
              </a:ext>
            </a:extLst>
          </p:cNvPr>
          <p:cNvCxnSpPr>
            <a:cxnSpLocks/>
          </p:cNvCxnSpPr>
          <p:nvPr/>
        </p:nvCxnSpPr>
        <p:spPr>
          <a:xfrm flipV="1">
            <a:off x="5266091" y="5054080"/>
            <a:ext cx="2765389" cy="484278"/>
          </a:xfrm>
          <a:prstGeom prst="line">
            <a:avLst/>
          </a:prstGeom>
          <a:ln w="12700"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85F7EAF7-BFC4-0E8E-921B-4F07F259996F}"/>
              </a:ext>
            </a:extLst>
          </p:cNvPr>
          <p:cNvCxnSpPr>
            <a:cxnSpLocks/>
          </p:cNvCxnSpPr>
          <p:nvPr/>
        </p:nvCxnSpPr>
        <p:spPr>
          <a:xfrm flipV="1">
            <a:off x="5521325" y="2095500"/>
            <a:ext cx="3988435" cy="283369"/>
          </a:xfrm>
          <a:prstGeom prst="line">
            <a:avLst/>
          </a:prstGeom>
          <a:ln w="12700"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496F6C6-95D6-484B-A361-8BFAEDBF639F}"/>
              </a:ext>
            </a:extLst>
          </p:cNvPr>
          <p:cNvCxnSpPr>
            <a:cxnSpLocks/>
          </p:cNvCxnSpPr>
          <p:nvPr/>
        </p:nvCxnSpPr>
        <p:spPr>
          <a:xfrm>
            <a:off x="5521325" y="2486025"/>
            <a:ext cx="1879328" cy="428127"/>
          </a:xfrm>
          <a:prstGeom prst="line">
            <a:avLst/>
          </a:prstGeom>
          <a:ln w="12700"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2BB735AD-8276-14E5-F54C-AE5DC430505C}"/>
              </a:ext>
            </a:extLst>
          </p:cNvPr>
          <p:cNvCxnSpPr>
            <a:cxnSpLocks/>
          </p:cNvCxnSpPr>
          <p:nvPr/>
        </p:nvCxnSpPr>
        <p:spPr>
          <a:xfrm flipV="1">
            <a:off x="4990757" y="4503420"/>
            <a:ext cx="2385403" cy="404336"/>
          </a:xfrm>
          <a:prstGeom prst="line">
            <a:avLst/>
          </a:prstGeom>
          <a:ln w="12700"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356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bIns="46800" rtlCol="0" anchor="ctr" anchorCtr="0">
        <a:spAutoFit/>
      </a:bodyPr>
      <a:lstStyle>
        <a:defPPr algn="r">
          <a:defRPr sz="105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6EE6AE47-5C49-415C-B2E3-30B942F361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D5BAB63-775C-495A-8043-BDEB42126B6B}">
  <ds:schemaRefs>
    <ds:schemaRef ds:uri="28627d7c-4416-4bc1-86cf-ca6c3a42a8f2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08562aa6-c0ad-4fb9-8a82-15409d3a28b4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7763</TotalTime>
  <Words>367</Words>
  <Application>Microsoft Office PowerPoint</Application>
  <PresentationFormat>Widescreen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Major anatomical areas of the brain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46</cp:revision>
  <dcterms:created xsi:type="dcterms:W3CDTF">2024-10-28T13:51:27Z</dcterms:created>
  <dcterms:modified xsi:type="dcterms:W3CDTF">2026-05-07T01:04:07Z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