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5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noProof="0" dirty="0"/>
              <a:t>Henley C. External brain anatomy. In: Foundations </a:t>
            </a:r>
            <a:r>
              <a:rPr lang="en-GB" dirty="0"/>
              <a:t>of Neuroscience. Available at: https://openbooks.lib.msu.edu/neuroscience/. Accessed December 2025.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/>
              <a:t>Maldonado &amp; </a:t>
            </a:r>
            <a:r>
              <a:rPr lang="en-GB" dirty="0" err="1"/>
              <a:t>Alsayouri</a:t>
            </a:r>
            <a:r>
              <a:rPr lang="en-GB" dirty="0"/>
              <a:t>. Physiology, brain. [Updated 2023 Mar].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https://www.ncbi.nlm.nih.gov/books/NBK551718/. 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 err="1"/>
              <a:t>Jawabri</a:t>
            </a:r>
            <a:r>
              <a:rPr lang="en-GB" dirty="0"/>
              <a:t> &amp; Sharma. Physiology, cerebral cortex functions. [Updated 2023 Apr].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https://www.ncbi.nlm.nih.gov/books/NBK538496/.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Uddin LQ, Nomi JS, Hebert-Seropian B, et al. Structure and function of the human insula. J Clin </a:t>
            </a:r>
            <a:r>
              <a:rPr lang="en-GB" dirty="0" err="1"/>
              <a:t>Neurophysiol</a:t>
            </a:r>
            <a:r>
              <a:rPr lang="en-GB" dirty="0"/>
              <a:t> 2017; 34 (4): 300–306.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Namkung H, Kim S, Sawa A. The insula, an underestimated brain area in clinical neuroscience, psychiatry, and neurology. Trends </a:t>
            </a:r>
            <a:r>
              <a:rPr lang="en-GB" dirty="0" err="1"/>
              <a:t>Neurosci</a:t>
            </a:r>
            <a:r>
              <a:rPr lang="en-GB" dirty="0"/>
              <a:t> 2017; 40 (4): 200–207.</a:t>
            </a:r>
            <a:endParaRPr lang="en-GB" noProof="0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761DED19-0D97-72EE-21B5-B15535672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925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540E68A-C695-00EF-6152-BDAB3D68C6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/>
              <a:t>Lobes of the cerebral cortex (II)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FAECCA3-3F1B-1296-5713-D790E374AB0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>
                <a:solidFill>
                  <a:schemeClr val="tx1"/>
                </a:solidFill>
              </a:rPr>
              <a:t>Functions associated with the frontal lobe</a:t>
            </a:r>
            <a:r>
              <a:rPr lang="en-GB" noProof="0">
                <a:solidFill>
                  <a:schemeClr val="tx1"/>
                </a:solidFill>
              </a:rPr>
              <a:t>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noProof="0">
                <a:solidFill>
                  <a:schemeClr val="tx1"/>
                </a:solidFill>
              </a:rPr>
              <a:t>Motor control, executive functions, speech production, and social and affective control</a:t>
            </a:r>
            <a:r>
              <a:rPr lang="en-GB" baseline="30000" noProof="0">
                <a:solidFill>
                  <a:schemeClr val="tx1"/>
                </a:solidFill>
              </a:rPr>
              <a:t>1-3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>
                <a:solidFill>
                  <a:schemeClr val="tx1"/>
                </a:solidFill>
              </a:rPr>
              <a:t>Functions associated with the parietal lobe</a:t>
            </a:r>
            <a:r>
              <a:rPr lang="en-GB" noProof="0">
                <a:solidFill>
                  <a:schemeClr val="tx1"/>
                </a:solidFill>
              </a:rPr>
              <a:t>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noProof="0">
                <a:solidFill>
                  <a:schemeClr val="tx1"/>
                </a:solidFill>
              </a:rPr>
              <a:t>Sensory perception (touch, pressure, temperature and pain), spatial awareness and navigation, and processing of sensory information.</a:t>
            </a:r>
            <a:r>
              <a:rPr lang="en-GB" baseline="30000" noProof="0">
                <a:solidFill>
                  <a:schemeClr val="tx1"/>
                </a:solidFill>
              </a:rPr>
              <a:t>1,3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>
                <a:solidFill>
                  <a:schemeClr val="tx1"/>
                </a:solidFill>
              </a:rPr>
              <a:t>Functions associated with the temporal lobe</a:t>
            </a:r>
            <a:r>
              <a:rPr lang="en-GB" noProof="0">
                <a:solidFill>
                  <a:schemeClr val="tx1"/>
                </a:solidFill>
              </a:rPr>
              <a:t>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noProof="0">
                <a:solidFill>
                  <a:schemeClr val="tx1"/>
                </a:solidFill>
              </a:rPr>
              <a:t>Hearing, smell, taste, language comprehension, emotion, learning, memory, spatial and visual perception, and facial recognition</a:t>
            </a:r>
            <a:r>
              <a:rPr lang="en-GB" baseline="30000" noProof="0">
                <a:solidFill>
                  <a:schemeClr val="tx1"/>
                </a:solidFill>
              </a:rPr>
              <a:t>1-3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>
                <a:solidFill>
                  <a:schemeClr val="tx1"/>
                </a:solidFill>
              </a:rPr>
              <a:t>Functions associated with the occipital lobe</a:t>
            </a:r>
            <a:r>
              <a:rPr lang="en-GB" noProof="0">
                <a:solidFill>
                  <a:schemeClr val="tx1"/>
                </a:solidFill>
              </a:rPr>
              <a:t>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noProof="0">
                <a:solidFill>
                  <a:schemeClr val="tx1"/>
                </a:solidFill>
              </a:rPr>
              <a:t>Vision and visual perception</a:t>
            </a:r>
            <a:r>
              <a:rPr lang="en-GB" baseline="30000" noProof="0">
                <a:solidFill>
                  <a:schemeClr val="tx1"/>
                </a:solidFill>
              </a:rPr>
              <a:t>1-3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>
                <a:solidFill>
                  <a:schemeClr val="tx1"/>
                </a:solidFill>
              </a:rPr>
              <a:t>Functions associated with the insular lobe/cortex</a:t>
            </a:r>
            <a:r>
              <a:rPr lang="en-GB" noProof="0">
                <a:solidFill>
                  <a:schemeClr val="tx1"/>
                </a:solidFill>
              </a:rPr>
              <a:t>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noProof="0">
                <a:solidFill>
                  <a:schemeClr val="tx1"/>
                </a:solidFill>
              </a:rPr>
              <a:t>Interoception and visceral functions, emotion and empathy, awareness and consciousness, taste, and risk assessment and decision-making</a:t>
            </a:r>
            <a:r>
              <a:rPr lang="en-GB" baseline="30000" noProof="0">
                <a:solidFill>
                  <a:schemeClr val="tx1"/>
                </a:solidFill>
              </a:rPr>
              <a:t>4,5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noProof="0">
              <a:solidFill>
                <a:srgbClr val="FF0000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DA2B722-A3BA-FF16-848D-BF18CE244E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605737" cy="619200"/>
          </a:xfrm>
        </p:spPr>
        <p:txBody>
          <a:bodyPr/>
          <a:lstStyle/>
          <a:p>
            <a:r>
              <a:rPr lang="en-GB" noProof="0" dirty="0"/>
              <a:t>1. Henley. External brain anatomy. In: Foundations </a:t>
            </a:r>
            <a:r>
              <a:rPr lang="en-GB" dirty="0"/>
              <a:t>of Neuroscience. Available at: https://openbooks.lib.msu.edu/neuroscience/. Accessed December 2025;</a:t>
            </a:r>
            <a:br>
              <a:rPr lang="en-GB" dirty="0"/>
            </a:br>
            <a:r>
              <a:rPr lang="en-GB" dirty="0"/>
              <a:t>2. Maldonado &amp; </a:t>
            </a:r>
            <a:r>
              <a:rPr lang="en-GB" dirty="0" err="1"/>
              <a:t>Alsayouri</a:t>
            </a:r>
            <a:r>
              <a:rPr lang="en-GB" dirty="0"/>
              <a:t>. Physiology, brain. [Updated 2023 Mar].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https://www.ncbi.nlm.nih.gov/books/NBK551718/; 3</a:t>
            </a:r>
            <a:r>
              <a:rPr lang="en-GB" noProof="0" dirty="0"/>
              <a:t>. </a:t>
            </a:r>
            <a:r>
              <a:rPr lang="en-GB" noProof="0" dirty="0" err="1"/>
              <a:t>Jawabri</a:t>
            </a:r>
            <a:r>
              <a:rPr lang="en-GB" noProof="0" dirty="0"/>
              <a:t> &amp; Sharma. Physiology, cerebral cortex functions. [Updated 2023 Apr].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https://www.ncbi.nlm.nih.gov/books/NBK538496/;</a:t>
            </a:r>
            <a:r>
              <a:rPr lang="en-GB" noProof="0" dirty="0"/>
              <a:t>4. Uddin et al. J Clin </a:t>
            </a:r>
            <a:r>
              <a:rPr lang="en-GB" noProof="0" dirty="0" err="1"/>
              <a:t>Neurophysiol</a:t>
            </a:r>
            <a:r>
              <a:rPr lang="en-GB" noProof="0" dirty="0"/>
              <a:t> 2017;34(4):300–306; 5. Namkung et al. Trends </a:t>
            </a:r>
            <a:r>
              <a:rPr lang="en-GB" noProof="0" dirty="0" err="1"/>
              <a:t>Neurosci</a:t>
            </a:r>
            <a:r>
              <a:rPr lang="en-GB" noProof="0" dirty="0"/>
              <a:t> 2017;40(4):200–207</a:t>
            </a:r>
          </a:p>
        </p:txBody>
      </p:sp>
    </p:spTree>
    <p:extLst>
      <p:ext uri="{BB962C8B-B14F-4D97-AF65-F5344CB8AC3E}">
        <p14:creationId xmlns:p14="http://schemas.microsoft.com/office/powerpoint/2010/main" val="404118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7776</TotalTime>
  <Words>494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Lobes of the cerebral cortex (II)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49</cp:revision>
  <dcterms:created xsi:type="dcterms:W3CDTF">2024-10-28T13:51:27Z</dcterms:created>
  <dcterms:modified xsi:type="dcterms:W3CDTF">2026-05-07T01:16:47Z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