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103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/>
              <a:t>Structure continued: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The dentate gyrus is a key region that plays a role in forming new memories and in neurogenesis</a:t>
            </a:r>
            <a:r>
              <a:rPr lang="en-GB" baseline="30000" noProof="0" dirty="0"/>
              <a:t>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The CA1 and CA3 regions are subfields responsible for the processing and relay of information, particularly in memory formation and retrieval</a:t>
            </a:r>
            <a:r>
              <a:rPr lang="en-GB" baseline="30000" noProof="0" dirty="0"/>
              <a:t>6</a:t>
            </a:r>
            <a:endParaRPr lang="en-GB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The subiculum</a:t>
            </a:r>
            <a:r>
              <a:rPr lang="en-GB" dirty="0"/>
              <a:t> is</a:t>
            </a:r>
            <a:r>
              <a:rPr lang="en-GB" noProof="0" dirty="0"/>
              <a:t> a transitional zone between the hippocampus and other brain regions, contributing to the output of the hippocampal network</a:t>
            </a:r>
            <a:r>
              <a:rPr lang="en-GB" baseline="30000" dirty="0"/>
              <a:t>7</a:t>
            </a:r>
            <a:endParaRPr lang="en-GB" baseline="30000" noProof="0" dirty="0"/>
          </a:p>
          <a:p>
            <a:endParaRPr lang="en-GB" noProof="0" dirty="0"/>
          </a:p>
          <a:p>
            <a:r>
              <a:rPr lang="en-GB" noProof="0" dirty="0"/>
              <a:t>The hippocampus is functionally involved in: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Memory formation: the hippocampus is essential for converting short-term memories into long-term memories (a process known as memory consolidation).</a:t>
            </a:r>
            <a:r>
              <a:rPr lang="en-GB" baseline="30000" dirty="0"/>
              <a:t>8</a:t>
            </a:r>
            <a:r>
              <a:rPr lang="en-GB" noProof="0" dirty="0"/>
              <a:t> This is particularly important for explicit or declarative memory, which involves memories of facts, events, and experiences</a:t>
            </a:r>
            <a:r>
              <a:rPr lang="en-GB" baseline="30000" noProof="0" dirty="0"/>
              <a:t>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Spatial navigation and memory: the hippocampus is crucial for spatial memory and navigation.</a:t>
            </a:r>
            <a:r>
              <a:rPr lang="en-GB" baseline="30000" noProof="0" dirty="0"/>
              <a:t>3</a:t>
            </a:r>
            <a:r>
              <a:rPr lang="en-GB" noProof="0" dirty="0"/>
              <a:t> It helps in forming mental maps of the environment, enabling individuals to remember locations and navigate through spaces</a:t>
            </a:r>
            <a:r>
              <a:rPr lang="en-GB" baseline="30000" dirty="0"/>
              <a:t>9</a:t>
            </a:r>
            <a:endParaRPr lang="en-GB" baseline="30000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Learning: the hippocampus is involved in learning, especially the formation of new associations and the ability to understand relationships between different pieces of information</a:t>
            </a:r>
            <a:r>
              <a:rPr lang="en-GB" baseline="30000" noProof="0" dirty="0"/>
              <a:t>9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Emotional regulation: while not directly responsible for emotions, the hippocampus interacts with other parts of the limbic system (such as the amygdala) to regulate emotional responses, particularly those tied to memories</a:t>
            </a:r>
            <a:r>
              <a:rPr lang="en-GB" baseline="30000" dirty="0"/>
              <a:t>10</a:t>
            </a:r>
            <a:endParaRPr lang="en-GB" baseline="30000" noProof="0" dirty="0"/>
          </a:p>
          <a:p>
            <a:endParaRPr lang="en-GB" noProof="0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Fogwe</a:t>
            </a:r>
            <a:r>
              <a:rPr lang="en-GB" dirty="0"/>
              <a:t> LA, Reddy V, Mesfin FB. Neuroanatomy, hippocampus. [Updated 2023 Jul].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</a:t>
            </a:r>
            <a:r>
              <a:rPr lang="en-US" dirty="0"/>
              <a:t>. Available at: https://www.ncbi.nlm.nih.gov/books/NBK482171/.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Knierim JJ. The hippocampus. Curr </a:t>
            </a:r>
            <a:r>
              <a:rPr lang="en-GB" dirty="0" err="1"/>
              <a:t>Biol</a:t>
            </a:r>
            <a:r>
              <a:rPr lang="en-GB" dirty="0"/>
              <a:t> 2015; 25: R1107–R1125.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The brain. In: Hove M, Martinez SA. Biological Psychiatry; 2024. Available at: https://rotel.pressbooks.pub/biologicalpsychology/. Accessed December 2025.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Watson PD, Voss JL, Warren DE, et al. Spatial reconstruction by patients with hippocampal damage is dominated by relational memory errors. Hippocampus 2013; 23 (7): 570–580.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Hainmueller</a:t>
            </a:r>
            <a:r>
              <a:rPr lang="en-GB" dirty="0"/>
              <a:t> T, Bartos M. Dentate gyrus circuits for encoding, retrieval and discrimination of episodic memories. Nat Rev </a:t>
            </a:r>
            <a:r>
              <a:rPr lang="en-GB" dirty="0" err="1"/>
              <a:t>Neurosci</a:t>
            </a:r>
            <a:r>
              <a:rPr lang="en-GB" dirty="0"/>
              <a:t> 2020; 21 (3): 153–168.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Langston RF, Stevenson CH, Wilson CL, et al. The role of hippocampal subregions in memory for stimulus associations. </a:t>
            </a:r>
            <a:r>
              <a:rPr lang="en-GB" dirty="0" err="1"/>
              <a:t>Behav</a:t>
            </a:r>
            <a:r>
              <a:rPr lang="en-GB" dirty="0"/>
              <a:t> Brain Res 2010; 215 (2): 275–291.</a:t>
            </a:r>
          </a:p>
          <a:p>
            <a:pPr marL="228600" indent="-228600">
              <a:buFont typeface="+mj-lt"/>
              <a:buAutoNum type="arabicPeriod"/>
            </a:pPr>
            <a:r>
              <a:rPr lang="da-DK" dirty="0"/>
              <a:t>Douglass NP, Willis MA, Haines DE. The limbic system. </a:t>
            </a:r>
            <a:r>
              <a:rPr lang="en-GB" dirty="0"/>
              <a:t>In: Haines DE, Mihailoff GA, Willis MA. Fundamental Neuroscience for Basic and Clinical Applications. 6</a:t>
            </a:r>
            <a:r>
              <a:rPr lang="en-GB" baseline="30000" dirty="0"/>
              <a:t>th</a:t>
            </a:r>
            <a:r>
              <a:rPr lang="en-GB" dirty="0"/>
              <a:t> edition, 2025. Philadelphia: Elsevier.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Almaraz-Espinoza A, Grider MH. Physiology, long term memory. [Updated 2023 Jul].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</a:t>
            </a:r>
            <a:r>
              <a:rPr lang="en-US" dirty="0"/>
              <a:t>. Available at: https://www.ncbi.nlm.nih.gov/books/NBK549791/.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Bird CM, Burgess N. The hippocampus and memory: insights from spatial processing. Nat Rev </a:t>
            </a:r>
            <a:r>
              <a:rPr lang="en-GB" dirty="0" err="1"/>
              <a:t>Neurosci</a:t>
            </a:r>
            <a:r>
              <a:rPr lang="en-GB" dirty="0"/>
              <a:t> 2008; 9 (3): 182–194.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Song J. Amygdala activity and amygdala-hippocampus connectivity: Metabolic diseases, dementia, and neuropsychiatric issues. Biomed </a:t>
            </a:r>
            <a:r>
              <a:rPr lang="en-GB" dirty="0" err="1"/>
              <a:t>Pharmacother</a:t>
            </a:r>
            <a:r>
              <a:rPr lang="en-GB" dirty="0"/>
              <a:t> 2023; 162: 114647.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92833"/>
            <a:ext cx="2971800" cy="458787"/>
          </a:xfrm>
        </p:spPr>
        <p:txBody>
          <a:bodyPr/>
          <a:lstStyle/>
          <a:p>
            <a:pPr lvl="0"/>
            <a:fld id="{037C2873-EBE5-CF42-9E30-7832FC02D1D9}" type="slidenum">
              <a:rPr lang="da-DK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da-DK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89677E9F-1D68-7C9A-A9B4-83C3793460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8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8AF0CFB-7BCF-3F31-96C1-FFF08500601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Regional neuroscience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BC70238-593F-1659-B11A-2893AE136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Hippocampus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B4EC773-071E-9ADB-A131-956B48169B9F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5"/>
            <a:ext cx="5193656" cy="4415215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Basic anatomy</a:t>
            </a:r>
            <a:r>
              <a:rPr lang="en-GB" sz="1400" noProof="0" dirty="0">
                <a:solidFill>
                  <a:schemeClr val="tx1"/>
                </a:solidFill>
              </a:rPr>
              <a:t>: 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GB" dirty="0">
                <a:solidFill>
                  <a:schemeClr val="tx1"/>
                </a:solidFill>
              </a:rPr>
              <a:t>The hippocampus is a small, curved structure located deep within the temporal lobe of the brain. It lies within the medial temporal lobe, with two hippocampi in the brain, i.e., one in each hemisphere</a:t>
            </a:r>
            <a:r>
              <a:rPr lang="en-GB" baseline="30000" dirty="0">
                <a:solidFill>
                  <a:schemeClr val="tx1"/>
                </a:solidFill>
              </a:rPr>
              <a:t>1,2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GB" dirty="0">
                <a:solidFill>
                  <a:schemeClr val="tx1"/>
                </a:solidFill>
              </a:rPr>
              <a:t>The hippocampus consists of several key regions: the dentate gyrus, CA1, CA2, CA3, and CA4 regions, and the subiculum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</a:p>
          <a:p>
            <a:pPr marL="0" lvl="0" indent="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</a:pPr>
            <a:r>
              <a:rPr lang="en-GB" sz="1400" noProof="0" dirty="0">
                <a:solidFill>
                  <a:srgbClr val="FF0000"/>
                </a:solidFill>
              </a:rPr>
              <a:t> </a:t>
            </a:r>
            <a:r>
              <a:rPr lang="en-GB" sz="1400" b="1" noProof="0" dirty="0">
                <a:solidFill>
                  <a:schemeClr val="tx1"/>
                </a:solidFill>
              </a:rPr>
              <a:t>Function</a:t>
            </a:r>
            <a:r>
              <a:rPr lang="en-GB" sz="1400" noProof="0" dirty="0">
                <a:solidFill>
                  <a:schemeClr val="tx1"/>
                </a:solidFill>
              </a:rPr>
              <a:t>: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GB" dirty="0">
                <a:solidFill>
                  <a:schemeClr val="tx1"/>
                </a:solidFill>
              </a:rPr>
              <a:t>Episodic memory formation</a:t>
            </a:r>
            <a:r>
              <a:rPr lang="en-GB" baseline="30000" dirty="0">
                <a:solidFill>
                  <a:schemeClr val="tx1"/>
                </a:solidFill>
              </a:rPr>
              <a:t>2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GB" dirty="0">
                <a:solidFill>
                  <a:schemeClr val="tx1"/>
                </a:solidFill>
              </a:rPr>
              <a:t>Spatial navigation and memory</a:t>
            </a:r>
            <a:r>
              <a:rPr lang="en-GB" baseline="30000" dirty="0">
                <a:solidFill>
                  <a:schemeClr val="tx1"/>
                </a:solidFill>
              </a:rPr>
              <a:t>2,3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GB" dirty="0">
                <a:solidFill>
                  <a:schemeClr val="tx1"/>
                </a:solidFill>
              </a:rPr>
              <a:t>Learning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GB" dirty="0">
                <a:solidFill>
                  <a:schemeClr val="tx1"/>
                </a:solidFill>
              </a:rPr>
              <a:t>Emotional regulation (as part of the limbic system)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</a:p>
          <a:p>
            <a:pPr marL="0" lvl="0" indent="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</a:pPr>
            <a:r>
              <a:rPr lang="en-GB" sz="1400" noProof="0" dirty="0">
                <a:solidFill>
                  <a:srgbClr val="FF0000"/>
                </a:solidFill>
              </a:rPr>
              <a:t> </a:t>
            </a:r>
            <a:r>
              <a:rPr lang="en-GB" sz="1400" b="1" noProof="0" dirty="0">
                <a:solidFill>
                  <a:schemeClr val="tx1"/>
                </a:solidFill>
              </a:rPr>
              <a:t>Clinical relevance</a:t>
            </a:r>
            <a:r>
              <a:rPr lang="en-GB" sz="1400" noProof="0" dirty="0">
                <a:solidFill>
                  <a:schemeClr val="tx1"/>
                </a:solidFill>
              </a:rPr>
              <a:t>: 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GB" dirty="0">
                <a:solidFill>
                  <a:schemeClr val="tx1"/>
                </a:solidFill>
              </a:rPr>
              <a:t>Damage to the hippocampus, through trauma, stroke, or neurodegenerative disease (e.g., Alzheimer’s disease), can lead to anterograde amnesia (an inability to form new memories) and impaired spatial orientation</a:t>
            </a:r>
            <a:r>
              <a:rPr lang="en-GB" baseline="30000" dirty="0">
                <a:solidFill>
                  <a:schemeClr val="tx1"/>
                </a:solidFill>
              </a:rPr>
              <a:t>1,3,4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EC7C6F07-72FF-8571-5B00-1E559B24D0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noProof="0" dirty="0"/>
              <a:t>1. </a:t>
            </a:r>
            <a:r>
              <a:rPr lang="en-GB" noProof="0" dirty="0" err="1"/>
              <a:t>Fogwe</a:t>
            </a:r>
            <a:r>
              <a:rPr lang="en-GB" noProof="0" dirty="0"/>
              <a:t> et al. Neuroanatomy, hippocampus. [Updated 2023 Jul]. </a:t>
            </a:r>
            <a:r>
              <a:rPr lang="en-GB" dirty="0"/>
              <a:t>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</a:t>
            </a:r>
            <a:r>
              <a:rPr lang="en-US" dirty="0"/>
              <a:t>. Available at: https://www.ncbi.nlm.nih.gov/books/NBK482171/; </a:t>
            </a:r>
            <a:r>
              <a:rPr lang="en-GB" noProof="0" dirty="0"/>
              <a:t>2. Knierim Curr </a:t>
            </a:r>
            <a:r>
              <a:rPr lang="en-GB" noProof="0" dirty="0" err="1"/>
              <a:t>Biol</a:t>
            </a:r>
            <a:r>
              <a:rPr lang="en-GB" noProof="0" dirty="0"/>
              <a:t> 2015;25:R1107–R1125; 3. The brain. In: Hove &amp; Martinez. Biological Psychiatry; 2024. </a:t>
            </a:r>
            <a:r>
              <a:rPr lang="en-GB" dirty="0"/>
              <a:t>Available at: https://rotel.pressbooks.pub/biologicalpsychology/. Accessed December 2025; </a:t>
            </a:r>
            <a:r>
              <a:rPr lang="en-GB" noProof="0" dirty="0"/>
              <a:t>4. Watson et al. Hippocampus 2013;23(7):570–580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3E4C15-07DF-B038-98DC-069539D89EEB}"/>
              </a:ext>
            </a:extLst>
          </p:cNvPr>
          <p:cNvSpPr txBox="1"/>
          <p:nvPr/>
        </p:nvSpPr>
        <p:spPr>
          <a:xfrm>
            <a:off x="6119967" y="1594315"/>
            <a:ext cx="5275953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Mid-sagittal section of the brain showing the hippocampus</a:t>
            </a:r>
            <a:endParaRPr lang="en-GB" sz="1400" b="1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1E36541-934D-7908-F402-E9836CB3F4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1394" y="2632443"/>
            <a:ext cx="3236910" cy="281083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CA61AFB-B355-45A1-38BD-DCE7FC0920F0}"/>
              </a:ext>
            </a:extLst>
          </p:cNvPr>
          <p:cNvGrpSpPr/>
          <p:nvPr/>
        </p:nvGrpSpPr>
        <p:grpSpPr>
          <a:xfrm>
            <a:off x="8023017" y="2150473"/>
            <a:ext cx="1106542" cy="826613"/>
            <a:chOff x="8141187" y="2187847"/>
            <a:chExt cx="1106542" cy="826613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C116A36-11ED-938F-4276-EC61C3A52304}"/>
                </a:ext>
              </a:extLst>
            </p:cNvPr>
            <p:cNvCxnSpPr>
              <a:cxnSpLocks/>
            </p:cNvCxnSpPr>
            <p:nvPr/>
          </p:nvCxnSpPr>
          <p:spPr>
            <a:xfrm>
              <a:off x="8694458" y="2413759"/>
              <a:ext cx="0" cy="60070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015DC24-E5B6-68B4-A5E1-447076A31F0C}"/>
                </a:ext>
              </a:extLst>
            </p:cNvPr>
            <p:cNvSpPr txBox="1"/>
            <p:nvPr/>
          </p:nvSpPr>
          <p:spPr>
            <a:xfrm>
              <a:off x="8141187" y="2187847"/>
              <a:ext cx="1106542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pPr algn="ctr"/>
              <a:r>
                <a:rPr lang="en-US" sz="1050"/>
                <a:t>Cerebral cortex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3C1F482-5A4F-0AA1-CA66-BD30FF641C6E}"/>
              </a:ext>
            </a:extLst>
          </p:cNvPr>
          <p:cNvGrpSpPr/>
          <p:nvPr/>
        </p:nvGrpSpPr>
        <p:grpSpPr>
          <a:xfrm>
            <a:off x="9768502" y="4262202"/>
            <a:ext cx="1722801" cy="253916"/>
            <a:chOff x="9886672" y="4299576"/>
            <a:chExt cx="1722801" cy="253916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D28A6B0-007F-883D-02BF-7E482029237A}"/>
                </a:ext>
              </a:extLst>
            </p:cNvPr>
            <p:cNvCxnSpPr>
              <a:cxnSpLocks/>
              <a:stCxn id="22" idx="1"/>
            </p:cNvCxnSpPr>
            <p:nvPr/>
          </p:nvCxnSpPr>
          <p:spPr>
            <a:xfrm flipH="1">
              <a:off x="9886672" y="4426534"/>
              <a:ext cx="847092" cy="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9A86CA8-0C26-A7FC-22EC-094D6719BA08}"/>
                </a:ext>
              </a:extLst>
            </p:cNvPr>
            <p:cNvSpPr txBox="1"/>
            <p:nvPr/>
          </p:nvSpPr>
          <p:spPr>
            <a:xfrm>
              <a:off x="10733764" y="4299576"/>
              <a:ext cx="875709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r>
                <a:rPr lang="en-US" sz="1050"/>
                <a:t>Cerebellum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6BDB1FA-267C-71EF-9898-0940A43FD27C}"/>
              </a:ext>
            </a:extLst>
          </p:cNvPr>
          <p:cNvGrpSpPr/>
          <p:nvPr/>
        </p:nvGrpSpPr>
        <p:grpSpPr>
          <a:xfrm>
            <a:off x="9169836" y="4557435"/>
            <a:ext cx="1936746" cy="253916"/>
            <a:chOff x="9288006" y="4594809"/>
            <a:chExt cx="1936746" cy="253916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059B516-5F83-0856-CB40-35C08DC5ADA8}"/>
                </a:ext>
              </a:extLst>
            </p:cNvPr>
            <p:cNvCxnSpPr>
              <a:cxnSpLocks/>
              <a:stCxn id="25" idx="1"/>
            </p:cNvCxnSpPr>
            <p:nvPr/>
          </p:nvCxnSpPr>
          <p:spPr>
            <a:xfrm flipH="1">
              <a:off x="9288006" y="4721767"/>
              <a:ext cx="1445758" cy="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C57C0ED-80D8-64EC-6F87-3113852BAAE1}"/>
                </a:ext>
              </a:extLst>
            </p:cNvPr>
            <p:cNvSpPr txBox="1"/>
            <p:nvPr/>
          </p:nvSpPr>
          <p:spPr>
            <a:xfrm>
              <a:off x="10733764" y="4594809"/>
              <a:ext cx="490988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r>
                <a:rPr lang="en-US" sz="1050"/>
                <a:t>Pons</a:t>
              </a:r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1ACC4EA-4819-6AD0-10A5-E99670AAD667}"/>
              </a:ext>
            </a:extLst>
          </p:cNvPr>
          <p:cNvCxnSpPr>
            <a:cxnSpLocks/>
            <a:stCxn id="42" idx="3"/>
          </p:cNvCxnSpPr>
          <p:nvPr/>
        </p:nvCxnSpPr>
        <p:spPr>
          <a:xfrm>
            <a:off x="7008732" y="4337323"/>
            <a:ext cx="1671995" cy="0"/>
          </a:xfrm>
          <a:prstGeom prst="line">
            <a:avLst/>
          </a:prstGeom>
          <a:ln w="6350"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9C3EF11-2760-C4DC-AB95-1A4883B26E46}"/>
              </a:ext>
            </a:extLst>
          </p:cNvPr>
          <p:cNvSpPr txBox="1"/>
          <p:nvPr/>
        </p:nvSpPr>
        <p:spPr>
          <a:xfrm>
            <a:off x="6224394" y="4210365"/>
            <a:ext cx="784338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50"/>
              <a:t>Amygdala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0FB8490-ED22-EE49-BCC9-64C78E5EDE1E}"/>
              </a:ext>
            </a:extLst>
          </p:cNvPr>
          <p:cNvCxnSpPr>
            <a:cxnSpLocks/>
            <a:stCxn id="48" idx="0"/>
          </p:cNvCxnSpPr>
          <p:nvPr/>
        </p:nvCxnSpPr>
        <p:spPr>
          <a:xfrm flipV="1">
            <a:off x="8841759" y="4252631"/>
            <a:ext cx="0" cy="1005579"/>
          </a:xfrm>
          <a:prstGeom prst="line">
            <a:avLst/>
          </a:prstGeom>
          <a:ln w="6350"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BBAF88A-1DB7-5887-33F6-F8B7E9739C8A}"/>
              </a:ext>
            </a:extLst>
          </p:cNvPr>
          <p:cNvSpPr txBox="1"/>
          <p:nvPr/>
        </p:nvSpPr>
        <p:spPr>
          <a:xfrm>
            <a:off x="8158645" y="5258210"/>
            <a:ext cx="1366228" cy="307777"/>
          </a:xfrm>
          <a:prstGeom prst="rect">
            <a:avLst/>
          </a:prstGeom>
          <a:noFill/>
        </p:spPr>
        <p:txBody>
          <a:bodyPr wrap="none" lIns="90000" rtlCol="0" anchor="t" anchorCtr="0">
            <a:spAutoFit/>
          </a:bodyPr>
          <a:lstStyle/>
          <a:p>
            <a:pPr algn="ctr"/>
            <a:r>
              <a:rPr lang="en-US" sz="1400" b="1"/>
              <a:t>Hippocampus</a:t>
            </a:r>
          </a:p>
        </p:txBody>
      </p:sp>
    </p:spTree>
    <p:extLst>
      <p:ext uri="{BB962C8B-B14F-4D97-AF65-F5344CB8AC3E}">
        <p14:creationId xmlns:p14="http://schemas.microsoft.com/office/powerpoint/2010/main" val="232771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7784</TotalTime>
  <Words>820</Words>
  <Application>Microsoft Office PowerPoint</Application>
  <PresentationFormat>Widescreen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Hippocampus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51</cp:revision>
  <dcterms:created xsi:type="dcterms:W3CDTF">2024-10-28T13:51:27Z</dcterms:created>
  <dcterms:modified xsi:type="dcterms:W3CDTF">2026-05-07T01:24:57Z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