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6"/>
  </p:notesMasterIdLst>
  <p:sldIdLst>
    <p:sldId id="1040"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604A38-BB39-657C-82DE-2B4122F266C5}" name="Paul Newby" initials="PN" userId="S::Paul.Newby@primeglobalpeople.com::563035b3-b562-4c3e-b993-123b316c79be" providerId="AD"/>
  <p188:author id="{F286F46B-D11B-7411-908D-9B4A368D0C37}" name="Chris Edge" initials="CE" userId="S::Chris.Edge@primeglobalpeople.com::9878e1fe-fc43-4c11-846c-29f97c46eb4b" providerId="AD"/>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MW" userId="Cambridge" providerId="None"/>
  <p188:author id="{38ADD4D4-528C-DBE2-D1A1-D325CF9EA8A0}" name="Ref check revisions" initials="CE" userId="Ref check revisions" providerId="None"/>
  <p188:author id="{B137E2DC-5C59-A392-40D5-F11255E68F6F}" name="Craig Armstrong" initials="CA" userId="S::Craig.Armstrong@primeglobalpeople.com::b0eae679-a1c1-4868-b12f-cf6c2b4a35a2" providerId="AD"/>
  <p188:author id="{8E3695DE-FAD3-1F21-5694-4325E99CF0BD}" name="Penny Staton" initials="PS" userId="Penny Staton" providerId="None"/>
  <p188:author id="{9F3ECCEF-44D9-ABBD-DCA8-64ACF5D15534}" name="Chris Edge" initials="CE" userId="Chris Edge"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599"/>
    <a:srgbClr val="AC4702"/>
    <a:srgbClr val="B59E5F"/>
    <a:srgbClr val="AD4703"/>
    <a:srgbClr val="7B9CBB"/>
    <a:srgbClr val="F67722"/>
    <a:srgbClr val="692B00"/>
    <a:srgbClr val="7494B2"/>
    <a:srgbClr val="466A8B"/>
    <a:srgbClr val="4E75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33" autoAdjust="0"/>
    <p:restoredTop sz="72344" autoAdjust="0"/>
  </p:normalViewPr>
  <p:slideViewPr>
    <p:cSldViewPr snapToGrid="0">
      <p:cViewPr varScale="1">
        <p:scale>
          <a:sx n="80" d="100"/>
          <a:sy n="80" d="100"/>
        </p:scale>
        <p:origin x="1710" y="84"/>
      </p:cViewPr>
      <p:guideLst/>
    </p:cSldViewPr>
  </p:slideViewPr>
  <p:outlineViewPr>
    <p:cViewPr>
      <p:scale>
        <a:sx n="33" d="100"/>
        <a:sy n="33" d="100"/>
      </p:scale>
      <p:origin x="0" y="-1236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67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F54634-F56A-46A8-A485-BE0CB2FA3E8E}" type="datetimeFigureOut">
              <a:rPr lang="en-GB" smtClean="0"/>
              <a:t>07/05/2026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40B56A-EC3F-4364-B921-3ECA07798CAE}" type="slidenum">
              <a:rPr lang="en-GB" smtClean="0"/>
              <a:t>‹#›</a:t>
            </a:fld>
            <a:endParaRPr lang="en-GB"/>
          </a:p>
        </p:txBody>
      </p:sp>
    </p:spTree>
    <p:extLst>
      <p:ext uri="{BB962C8B-B14F-4D97-AF65-F5344CB8AC3E}">
        <p14:creationId xmlns:p14="http://schemas.microsoft.com/office/powerpoint/2010/main" val="2882550005"/>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9144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3716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8288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85800" y="4400550"/>
            <a:ext cx="5486400" cy="3898900"/>
          </a:xfrm>
        </p:spPr>
        <p:txBody>
          <a:bodyPr/>
          <a:lstStyle/>
          <a:p>
            <a:pPr lvl="0"/>
            <a:r>
              <a:rPr lang="en-GB" dirty="0"/>
              <a:t>Structure continued: </a:t>
            </a:r>
          </a:p>
          <a:p>
            <a:pPr marL="171450" lvl="0" indent="-171450">
              <a:buFont typeface="Arial" panose="020B0604020202020204" pitchFamily="34" charset="0"/>
              <a:buChar char="•"/>
            </a:pPr>
            <a:r>
              <a:rPr lang="en-GB" dirty="0"/>
              <a:t>The BLA receives input from widespread cortical areas as well as from sensory nuclei of the thalamus.</a:t>
            </a:r>
            <a:r>
              <a:rPr lang="en-GB" baseline="30000" dirty="0"/>
              <a:t>1,7</a:t>
            </a:r>
            <a:r>
              <a:rPr lang="en-GB" dirty="0"/>
              <a:t> It therefore has access to high-level information from association areas as well as lower-level sensory information</a:t>
            </a:r>
            <a:r>
              <a:rPr lang="en-GB" baseline="30000" dirty="0"/>
              <a:t>7</a:t>
            </a:r>
          </a:p>
          <a:p>
            <a:pPr marL="171450" lvl="0" indent="-171450">
              <a:buFont typeface="Arial" panose="020B0604020202020204" pitchFamily="34" charset="0"/>
              <a:buChar char="•"/>
            </a:pPr>
            <a:r>
              <a:rPr lang="en-GB" dirty="0"/>
              <a:t>The BLA projects to the CEA which has outputs to subcortical areas controlling a broad range of fear-related behaviours including autonomic and motor responses (heart rate, blood pressure, startle response)</a:t>
            </a:r>
            <a:r>
              <a:rPr lang="en-GB" baseline="30000" dirty="0"/>
              <a:t>8</a:t>
            </a:r>
          </a:p>
          <a:p>
            <a:endParaRPr lang="da-DK" dirty="0"/>
          </a:p>
          <a:p>
            <a:r>
              <a:rPr lang="da-DK" dirty="0"/>
              <a:t>References:</a:t>
            </a:r>
          </a:p>
          <a:p>
            <a:pPr marL="228600" indent="-228600">
              <a:buFont typeface="+mj-lt"/>
              <a:buAutoNum type="arabicPeriod"/>
            </a:pPr>
            <a:r>
              <a:rPr lang="da-DK" dirty="0"/>
              <a:t>Douglass NP, Willis MA, Haines DE. The limbic system. </a:t>
            </a:r>
            <a:r>
              <a:rPr lang="en-GB" dirty="0"/>
              <a:t>In: Haines DE, Mihailoff GA, Willis MA. Fundamental Neuroscience for Basic and Clinical Applications. 6</a:t>
            </a:r>
            <a:r>
              <a:rPr lang="en-GB" baseline="30000" dirty="0"/>
              <a:t>th</a:t>
            </a:r>
            <a:r>
              <a:rPr lang="en-GB" dirty="0"/>
              <a:t> edition, 2025. Philadelphia: Elsevier.</a:t>
            </a:r>
          </a:p>
          <a:p>
            <a:pPr marL="228600" indent="-228600">
              <a:buFont typeface="+mj-lt"/>
              <a:buAutoNum type="arabicPeriod"/>
            </a:pPr>
            <a:r>
              <a:rPr lang="en-GB" dirty="0"/>
              <a:t>Song J. Amygdala activity and amygdala-hippocampus connectivity: Metabolic diseases, dementia, and neuropsychiatric issues. Biomed </a:t>
            </a:r>
            <a:r>
              <a:rPr lang="en-GB" dirty="0" err="1"/>
              <a:t>Pharmacother</a:t>
            </a:r>
            <a:r>
              <a:rPr lang="en-GB" dirty="0"/>
              <a:t> 2023; 162: 114647.</a:t>
            </a:r>
          </a:p>
          <a:p>
            <a:pPr marL="228600" indent="-228600">
              <a:buFont typeface="+mj-lt"/>
              <a:buAutoNum type="arabicPeriod"/>
            </a:pPr>
            <a:r>
              <a:rPr lang="en-GB" dirty="0"/>
              <a:t>Davis M. The role of the amygdala in fear and anxiety. Annu Rev </a:t>
            </a:r>
            <a:r>
              <a:rPr lang="en-GB" dirty="0" err="1"/>
              <a:t>Neurosci</a:t>
            </a:r>
            <a:r>
              <a:rPr lang="en-GB" dirty="0"/>
              <a:t> 1992; 15: 353–375.</a:t>
            </a:r>
          </a:p>
          <a:p>
            <a:pPr marL="228600" indent="-228600">
              <a:buFont typeface="+mj-lt"/>
              <a:buAutoNum type="arabicPeriod"/>
            </a:pPr>
            <a:r>
              <a:rPr lang="en-GB" dirty="0"/>
              <a:t>Hu P, Lu Y, Pan B, Zhang W. New insights into the pivotal role of the amygdala in inflammation-related depression and anxiety disorder. Int J Mol Sci 2022; 23: 11076.</a:t>
            </a:r>
          </a:p>
          <a:p>
            <a:pPr marL="228600" indent="-228600">
              <a:buFont typeface="+mj-lt"/>
              <a:buAutoNum type="arabicPeriod"/>
            </a:pPr>
            <a:r>
              <a:rPr lang="en-GB" dirty="0"/>
              <a:t>Ressler KJ. Amygdala activity, fear, and anxiety: modulation by stress. </a:t>
            </a:r>
            <a:r>
              <a:rPr lang="en-GB" dirty="0" err="1"/>
              <a:t>Biol</a:t>
            </a:r>
            <a:r>
              <a:rPr lang="en-GB" dirty="0"/>
              <a:t> Psychiatry 2010; 67 (12): 1117–1119.</a:t>
            </a:r>
          </a:p>
          <a:p>
            <a:pPr marL="228600" indent="-228600">
              <a:buFont typeface="+mj-lt"/>
              <a:buAutoNum type="arabicPeriod"/>
            </a:pPr>
            <a:r>
              <a:rPr lang="en-GB" dirty="0"/>
              <a:t>Cristinzio C, N’Diaye K, Seeck M, et al. Integration of gaze direction and facial expression in patients with unilateral amygdala damage. Brain 2010; 133 (Pt 1): 248–261.</a:t>
            </a:r>
          </a:p>
          <a:p>
            <a:pPr marL="228600" indent="-228600">
              <a:buFont typeface="+mj-lt"/>
              <a:buAutoNum type="arabicPeriod"/>
            </a:pPr>
            <a:r>
              <a:rPr lang="en-GB" dirty="0" err="1"/>
              <a:t>Sepahvand</a:t>
            </a:r>
            <a:r>
              <a:rPr lang="en-GB" dirty="0"/>
              <a:t> T, Power KD, Qin T, Yuan Q. The basolateral amygdala: the core of a network for threat conditioning, extinction, and second-order threat conditioning. Biology 2023; 12: 1274.</a:t>
            </a:r>
          </a:p>
          <a:p>
            <a:pPr marL="228600" indent="-228600">
              <a:buFont typeface="+mj-lt"/>
              <a:buAutoNum type="arabicPeriod"/>
            </a:pPr>
            <a:r>
              <a:rPr lang="en-GB" dirty="0"/>
              <a:t>Keifer OP Jr., Hurt RC, Ressler KJ, </a:t>
            </a:r>
            <a:r>
              <a:rPr lang="en-GB" dirty="0" err="1"/>
              <a:t>Marvar</a:t>
            </a:r>
            <a:r>
              <a:rPr lang="en-GB" dirty="0"/>
              <a:t> PJ. The physiology of fear: Reconceptualizing the role of the central amygdala in fear learning. Physiology 2015; 30 (5): 391–401.</a:t>
            </a:r>
          </a:p>
          <a:p>
            <a:endParaRPr lang="da-DK" dirty="0"/>
          </a:p>
          <a:p>
            <a:endParaRPr lang="da-DK" dirty="0"/>
          </a:p>
        </p:txBody>
      </p:sp>
      <p:sp>
        <p:nvSpPr>
          <p:cNvPr id="4" name="Slide Number Placeholder 3"/>
          <p:cNvSpPr>
            <a:spLocks noGrp="1"/>
          </p:cNvSpPr>
          <p:nvPr>
            <p:ph type="sldNum" sz="quarter" idx="5"/>
          </p:nvPr>
        </p:nvSpPr>
        <p:spPr/>
        <p:txBody>
          <a:bodyPr/>
          <a:lstStyle/>
          <a:p>
            <a:pPr lvl="0"/>
            <a:fld id="{037C2873-EBE5-CF42-9E30-7832FC02D1D9}" type="slidenum">
              <a:rPr lang="da-DK" noProof="0" smtClean="0">
                <a:latin typeface="Calibri" panose="020F0502020204030204" pitchFamily="34" charset="0"/>
                <a:ea typeface="Calibri" panose="020F0502020204030204" pitchFamily="34" charset="0"/>
                <a:cs typeface="Calibri" panose="020F0502020204030204" pitchFamily="34" charset="0"/>
              </a:rPr>
              <a:pPr lvl="0"/>
              <a:t>1</a:t>
            </a:fld>
            <a:endParaRPr lang="da-DK" noProof="0" dirty="0">
              <a:latin typeface="Calibri" panose="020F0502020204030204" pitchFamily="34" charset="0"/>
              <a:ea typeface="Calibri" panose="020F0502020204030204" pitchFamily="34" charset="0"/>
              <a:cs typeface="Calibri" panose="020F0502020204030204" pitchFamily="34" charset="0"/>
            </a:endParaRPr>
          </a:p>
        </p:txBody>
      </p:sp>
      <p:sp>
        <p:nvSpPr>
          <p:cNvPr id="10" name="Slide Image Placeholder 9">
            <a:extLst>
              <a:ext uri="{FF2B5EF4-FFF2-40B4-BE49-F238E27FC236}">
                <a16:creationId xmlns:a16="http://schemas.microsoft.com/office/drawing/2014/main" id="{3DC4762A-DE50-3FAC-96F0-A52AE567EE48}"/>
              </a:ext>
            </a:extLst>
          </p:cNvPr>
          <p:cNvSpPr>
            <a:spLocks noGrp="1" noRot="1" noChangeAspect="1"/>
          </p:cNvSpPr>
          <p:nvPr>
            <p:ph type="sldImg"/>
          </p:nvPr>
        </p:nvSpPr>
        <p:spPr/>
        <p:txBody>
          <a:bodyPr/>
          <a:lstStyle/>
          <a:p>
            <a:endParaRPr lang="en-GB"/>
          </a:p>
        </p:txBody>
      </p:sp>
    </p:spTree>
    <p:extLst>
      <p:ext uri="{BB962C8B-B14F-4D97-AF65-F5344CB8AC3E}">
        <p14:creationId xmlns:p14="http://schemas.microsoft.com/office/powerpoint/2010/main" val="487053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49473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8743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93810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58435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166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04742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60318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62269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7123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75544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1427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08968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11469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73680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0158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77865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4324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167944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0457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3589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28105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9906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12379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3604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7983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17822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494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1280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42765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28194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52908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30160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3288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07664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71693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7877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574816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a:extLst>
              <a:ext uri="{FF2B5EF4-FFF2-40B4-BE49-F238E27FC236}">
                <a16:creationId xmlns:a16="http://schemas.microsoft.com/office/drawing/2014/main" id="{B5DF37A5-1763-1B56-7CA1-66F9D1F6965E}"/>
              </a:ext>
            </a:extLst>
          </p:cNvPr>
          <p:cNvSpPr>
            <a:spLocks noGrp="1"/>
          </p:cNvSpPr>
          <p:nvPr>
            <p:ph type="body" sz="quarter" idx="17"/>
          </p:nvPr>
        </p:nvSpPr>
        <p:spPr/>
        <p:txBody>
          <a:bodyPr/>
          <a:lstStyle/>
          <a:p>
            <a:r>
              <a:rPr lang="en-GB"/>
              <a:t>Fundamentals of neurobiology – Regional neuroscience</a:t>
            </a:r>
          </a:p>
        </p:txBody>
      </p:sp>
      <p:sp>
        <p:nvSpPr>
          <p:cNvPr id="5" name="Title 4">
            <a:extLst>
              <a:ext uri="{FF2B5EF4-FFF2-40B4-BE49-F238E27FC236}">
                <a16:creationId xmlns:a16="http://schemas.microsoft.com/office/drawing/2014/main" id="{0BC70238-593F-1659-B11A-2893AE136A1F}"/>
              </a:ext>
            </a:extLst>
          </p:cNvPr>
          <p:cNvSpPr>
            <a:spLocks noGrp="1"/>
          </p:cNvSpPr>
          <p:nvPr>
            <p:ph type="title"/>
          </p:nvPr>
        </p:nvSpPr>
        <p:spPr/>
        <p:txBody>
          <a:bodyPr/>
          <a:lstStyle/>
          <a:p>
            <a:r>
              <a:rPr lang="en-GB" noProof="0"/>
              <a:t>Amygdala</a:t>
            </a:r>
          </a:p>
        </p:txBody>
      </p:sp>
      <p:sp>
        <p:nvSpPr>
          <p:cNvPr id="9" name="Content Placeholder 8">
            <a:extLst>
              <a:ext uri="{FF2B5EF4-FFF2-40B4-BE49-F238E27FC236}">
                <a16:creationId xmlns:a16="http://schemas.microsoft.com/office/drawing/2014/main" id="{9FB9E2A8-37F5-2034-E4F6-8529156B25A0}"/>
              </a:ext>
            </a:extLst>
          </p:cNvPr>
          <p:cNvSpPr>
            <a:spLocks noGrp="1"/>
          </p:cNvSpPr>
          <p:nvPr>
            <p:ph idx="20"/>
          </p:nvPr>
        </p:nvSpPr>
        <p:spPr>
          <a:xfrm>
            <a:off x="539751" y="1416785"/>
            <a:ext cx="5149850" cy="4415215"/>
          </a:xfrm>
        </p:spPr>
        <p:txBody>
          <a:bodyPr/>
          <a:lstStyle/>
          <a:p>
            <a:pPr marL="0" lvl="0" indent="0">
              <a:spcBef>
                <a:spcPts val="0"/>
              </a:spcBef>
              <a:spcAft>
                <a:spcPts val="600"/>
              </a:spcAft>
              <a:buNone/>
            </a:pPr>
            <a:r>
              <a:rPr lang="en-GB" sz="1400" b="1" noProof="0" dirty="0">
                <a:solidFill>
                  <a:schemeClr val="tx1"/>
                </a:solidFill>
              </a:rPr>
              <a:t>Basic anatomy</a:t>
            </a:r>
            <a:r>
              <a:rPr lang="en-GB" sz="1400" noProof="0" dirty="0">
                <a:solidFill>
                  <a:schemeClr val="tx1"/>
                </a:solidFill>
              </a:rPr>
              <a:t>: </a:t>
            </a:r>
          </a:p>
          <a:p>
            <a:pPr marL="180000" lvl="1">
              <a:spcBef>
                <a:spcPts val="0"/>
              </a:spcBef>
              <a:spcAft>
                <a:spcPts val="600"/>
              </a:spcAft>
            </a:pPr>
            <a:r>
              <a:rPr lang="en-GB" sz="1200" noProof="0" dirty="0">
                <a:solidFill>
                  <a:schemeClr val="tx1"/>
                </a:solidFill>
              </a:rPr>
              <a:t>The amygdala is a collection of anatomically and functionally heterogeneous nuclei</a:t>
            </a:r>
            <a:r>
              <a:rPr lang="en-GB" sz="1200" baseline="30000" noProof="0" dirty="0">
                <a:solidFill>
                  <a:schemeClr val="tx1"/>
                </a:solidFill>
              </a:rPr>
              <a:t>1</a:t>
            </a:r>
          </a:p>
          <a:p>
            <a:pPr marL="180000" lvl="1">
              <a:spcBef>
                <a:spcPts val="0"/>
              </a:spcBef>
              <a:spcAft>
                <a:spcPts val="600"/>
              </a:spcAft>
            </a:pPr>
            <a:r>
              <a:rPr lang="en-GB" sz="1200" noProof="0" dirty="0">
                <a:solidFill>
                  <a:schemeClr val="tx1"/>
                </a:solidFill>
              </a:rPr>
              <a:t>The major areas of the amygdala are the basolateral amygdala complex (BLA) and the central nucleus of the amygdala (CEA)</a:t>
            </a:r>
            <a:r>
              <a:rPr lang="en-GB" sz="1200" baseline="30000" noProof="0" dirty="0">
                <a:solidFill>
                  <a:schemeClr val="tx1"/>
                </a:solidFill>
              </a:rPr>
              <a:t>1</a:t>
            </a:r>
          </a:p>
          <a:p>
            <a:pPr marL="0" lvl="0" indent="0">
              <a:spcBef>
                <a:spcPts val="0"/>
              </a:spcBef>
              <a:spcAft>
                <a:spcPts val="600"/>
              </a:spcAft>
              <a:buNone/>
            </a:pPr>
            <a:r>
              <a:rPr lang="en-GB" sz="1400" b="1" noProof="0" dirty="0">
                <a:solidFill>
                  <a:schemeClr val="tx1"/>
                </a:solidFill>
              </a:rPr>
              <a:t>Function</a:t>
            </a:r>
            <a:r>
              <a:rPr lang="en-GB" sz="1400" noProof="0" dirty="0">
                <a:solidFill>
                  <a:schemeClr val="tx1"/>
                </a:solidFill>
              </a:rPr>
              <a:t>:</a:t>
            </a:r>
          </a:p>
          <a:p>
            <a:pPr marL="180000" lvl="1">
              <a:spcBef>
                <a:spcPts val="0"/>
              </a:spcBef>
              <a:spcAft>
                <a:spcPts val="600"/>
              </a:spcAft>
            </a:pPr>
            <a:r>
              <a:rPr lang="en-GB" sz="1200" noProof="0" dirty="0">
                <a:solidFill>
                  <a:schemeClr val="tx1"/>
                </a:solidFill>
              </a:rPr>
              <a:t>The amygdala is involved in regulating emotional responses, mediating emotional influences on attention and perception and contributing to emotional memory (e.g., learned preferences and aversions, and mediating the influence of emotion on memory consolidation)</a:t>
            </a:r>
            <a:r>
              <a:rPr lang="en-GB" sz="1200" baseline="30000" noProof="0" dirty="0">
                <a:solidFill>
                  <a:schemeClr val="tx1"/>
                </a:solidFill>
              </a:rPr>
              <a:t>2,3</a:t>
            </a:r>
          </a:p>
          <a:p>
            <a:pPr marL="0" lvl="0" indent="0">
              <a:spcBef>
                <a:spcPts val="0"/>
              </a:spcBef>
              <a:spcAft>
                <a:spcPts val="600"/>
              </a:spcAft>
              <a:buNone/>
            </a:pPr>
            <a:r>
              <a:rPr lang="en-GB" sz="1400" b="1" noProof="0" dirty="0">
                <a:solidFill>
                  <a:schemeClr val="tx1"/>
                </a:solidFill>
              </a:rPr>
              <a:t>Clinical relevance</a:t>
            </a:r>
            <a:r>
              <a:rPr lang="en-GB" sz="1400" noProof="0" dirty="0">
                <a:solidFill>
                  <a:schemeClr val="tx1"/>
                </a:solidFill>
              </a:rPr>
              <a:t>: </a:t>
            </a:r>
          </a:p>
          <a:p>
            <a:pPr marL="180000" lvl="1">
              <a:spcBef>
                <a:spcPts val="0"/>
              </a:spcBef>
              <a:spcAft>
                <a:spcPts val="600"/>
              </a:spcAft>
            </a:pPr>
            <a:r>
              <a:rPr lang="en-GB" sz="1200" noProof="0" dirty="0">
                <a:solidFill>
                  <a:schemeClr val="tx1"/>
                </a:solidFill>
              </a:rPr>
              <a:t>Damage or dysfunction of the amygdala – often resulting from trauma, stroke, tumour, or neurodegenerative disease – can lead to profound alterations in emotional processing and behaviour</a:t>
            </a:r>
            <a:r>
              <a:rPr lang="en-GB" sz="1200" baseline="30000" noProof="0" dirty="0">
                <a:solidFill>
                  <a:schemeClr val="tx1"/>
                </a:solidFill>
              </a:rPr>
              <a:t>1</a:t>
            </a:r>
          </a:p>
          <a:p>
            <a:pPr marL="180000" lvl="1">
              <a:spcBef>
                <a:spcPts val="0"/>
              </a:spcBef>
              <a:spcAft>
                <a:spcPts val="600"/>
              </a:spcAft>
            </a:pPr>
            <a:r>
              <a:rPr lang="en-GB" sz="1200" noProof="0" dirty="0">
                <a:solidFill>
                  <a:schemeClr val="tx1"/>
                </a:solidFill>
              </a:rPr>
              <a:t>Conditions such as Klüver–Bucy syndrome (characterized by emotional blunting and inappropriate social behaviours) can arise from bilateral amygdala damage.</a:t>
            </a:r>
            <a:r>
              <a:rPr lang="en-GB" sz="1200" baseline="30000" noProof="0" dirty="0">
                <a:solidFill>
                  <a:schemeClr val="tx1"/>
                </a:solidFill>
              </a:rPr>
              <a:t>1</a:t>
            </a:r>
            <a:r>
              <a:rPr lang="en-GB" sz="1200" noProof="0" dirty="0">
                <a:solidFill>
                  <a:schemeClr val="tx1"/>
                </a:solidFill>
              </a:rPr>
              <a:t> </a:t>
            </a:r>
            <a:r>
              <a:rPr lang="da-DK" sz="1200" dirty="0" err="1">
                <a:solidFill>
                  <a:schemeClr val="tx1"/>
                </a:solidFill>
              </a:rPr>
              <a:t>Damage</a:t>
            </a:r>
            <a:r>
              <a:rPr lang="da-DK" sz="1200" dirty="0">
                <a:solidFill>
                  <a:schemeClr val="tx1"/>
                </a:solidFill>
              </a:rPr>
              <a:t> to the amygdala is </a:t>
            </a:r>
            <a:r>
              <a:rPr lang="en-GB" sz="1200" dirty="0">
                <a:solidFill>
                  <a:schemeClr val="tx1"/>
                </a:solidFill>
              </a:rPr>
              <a:t>additionally implicated in </a:t>
            </a:r>
            <a:r>
              <a:rPr lang="en-GB" sz="1200" b="1" dirty="0">
                <a:solidFill>
                  <a:schemeClr val="tx1"/>
                </a:solidFill>
              </a:rPr>
              <a:t>anxiety disorders</a:t>
            </a:r>
            <a:r>
              <a:rPr lang="en-GB" sz="1200" dirty="0">
                <a:solidFill>
                  <a:schemeClr val="tx1"/>
                </a:solidFill>
              </a:rPr>
              <a:t>,</a:t>
            </a:r>
            <a:r>
              <a:rPr lang="en-GB" sz="1200" baseline="30000" dirty="0">
                <a:solidFill>
                  <a:schemeClr val="tx1"/>
                </a:solidFill>
              </a:rPr>
              <a:t>4</a:t>
            </a:r>
            <a:r>
              <a:rPr lang="en-GB" sz="1200" dirty="0">
                <a:solidFill>
                  <a:schemeClr val="tx1"/>
                </a:solidFill>
              </a:rPr>
              <a:t> and </a:t>
            </a:r>
            <a:r>
              <a:rPr lang="en-GB" sz="1200" b="1" dirty="0">
                <a:solidFill>
                  <a:schemeClr val="tx1"/>
                </a:solidFill>
              </a:rPr>
              <a:t>post-traumatic stress disorder (PTSD)</a:t>
            </a:r>
            <a:r>
              <a:rPr lang="en-GB" sz="1200" baseline="30000" dirty="0">
                <a:solidFill>
                  <a:schemeClr val="tx1"/>
                </a:solidFill>
              </a:rPr>
              <a:t>5</a:t>
            </a:r>
            <a:endParaRPr lang="en-GB" sz="1200" baseline="30000" dirty="0">
              <a:solidFill>
                <a:schemeClr val="tx1"/>
              </a:solidFill>
              <a:highlight>
                <a:srgbClr val="FFFF00"/>
              </a:highlight>
            </a:endParaRPr>
          </a:p>
          <a:p>
            <a:pPr marL="180000" lvl="1">
              <a:spcBef>
                <a:spcPts val="0"/>
              </a:spcBef>
              <a:spcAft>
                <a:spcPts val="600"/>
              </a:spcAft>
            </a:pPr>
            <a:r>
              <a:rPr lang="en-GB" sz="1200" dirty="0">
                <a:solidFill>
                  <a:schemeClr val="tx1"/>
                </a:solidFill>
              </a:rPr>
              <a:t>Impaired fear conditioning and reduced ability to recognize emotional expressions, especially fear, can also result from amygdala damage</a:t>
            </a:r>
            <a:r>
              <a:rPr lang="en-GB" sz="1200" baseline="30000" dirty="0">
                <a:solidFill>
                  <a:schemeClr val="tx1"/>
                </a:solidFill>
              </a:rPr>
              <a:t>5,6</a:t>
            </a:r>
            <a:endParaRPr lang="en-GB" sz="1200" baseline="30000" noProof="0" dirty="0">
              <a:solidFill>
                <a:srgbClr val="FF0000"/>
              </a:solidFill>
            </a:endParaRPr>
          </a:p>
          <a:p>
            <a:pPr>
              <a:spcBef>
                <a:spcPts val="0"/>
              </a:spcBef>
              <a:spcAft>
                <a:spcPts val="600"/>
              </a:spcAft>
            </a:pPr>
            <a:endParaRPr lang="en-GB" sz="1200" noProof="0" dirty="0">
              <a:solidFill>
                <a:srgbClr val="FF0000"/>
              </a:solidFill>
            </a:endParaRPr>
          </a:p>
        </p:txBody>
      </p:sp>
      <p:sp>
        <p:nvSpPr>
          <p:cNvPr id="31" name="Text Placeholder 30">
            <a:extLst>
              <a:ext uri="{FF2B5EF4-FFF2-40B4-BE49-F238E27FC236}">
                <a16:creationId xmlns:a16="http://schemas.microsoft.com/office/drawing/2014/main" id="{C66D2C1F-023F-3D00-1985-D94987C625E6}"/>
              </a:ext>
            </a:extLst>
          </p:cNvPr>
          <p:cNvSpPr>
            <a:spLocks noGrp="1"/>
          </p:cNvSpPr>
          <p:nvPr>
            <p:ph type="body" sz="quarter" idx="18"/>
          </p:nvPr>
        </p:nvSpPr>
        <p:spPr>
          <a:xfrm>
            <a:off x="539749" y="6102000"/>
            <a:ext cx="9362534" cy="619200"/>
          </a:xfrm>
        </p:spPr>
        <p:txBody>
          <a:bodyPr/>
          <a:lstStyle/>
          <a:p>
            <a:r>
              <a:rPr lang="en-US" dirty="0"/>
              <a:t>1. D</a:t>
            </a:r>
            <a:r>
              <a:rPr lang="en-GB" dirty="0" err="1"/>
              <a:t>ouglass</a:t>
            </a:r>
            <a:r>
              <a:rPr lang="en-GB" dirty="0"/>
              <a:t> et al. The limbic system. In: Haines et al. Fundamental Neuroscience for Basic and Clinical Applications. 6</a:t>
            </a:r>
            <a:r>
              <a:rPr lang="en-GB" baseline="30000" dirty="0"/>
              <a:t>th</a:t>
            </a:r>
            <a:r>
              <a:rPr lang="en-GB" dirty="0"/>
              <a:t> edition, 2025; 2. </a:t>
            </a:r>
            <a:r>
              <a:rPr lang="en-GB" dirty="0" err="1"/>
              <a:t>Song.Biomed</a:t>
            </a:r>
            <a:r>
              <a:rPr lang="en-GB" dirty="0"/>
              <a:t> </a:t>
            </a:r>
            <a:r>
              <a:rPr lang="en-GB" dirty="0" err="1"/>
              <a:t>Pharmacother</a:t>
            </a:r>
            <a:r>
              <a:rPr lang="en-GB" dirty="0"/>
              <a:t> 2023; 162: 114647; </a:t>
            </a:r>
            <a:br>
              <a:rPr lang="en-GB" dirty="0"/>
            </a:br>
            <a:r>
              <a:rPr lang="en-GB" dirty="0"/>
              <a:t>3. Davis. Annu Rev </a:t>
            </a:r>
            <a:r>
              <a:rPr lang="en-GB" dirty="0" err="1"/>
              <a:t>Neurosci</a:t>
            </a:r>
            <a:r>
              <a:rPr lang="en-GB" dirty="0"/>
              <a:t> 1992;15:353–375; 4. Hu et al. Int J Mol Sci 2022;23:11076; 5. Ressler. </a:t>
            </a:r>
            <a:r>
              <a:rPr lang="en-GB" dirty="0" err="1"/>
              <a:t>Biol</a:t>
            </a:r>
            <a:r>
              <a:rPr lang="en-GB" dirty="0"/>
              <a:t> Psychiatry 2010;67(12):1117–1119; 6. Cristinzio et al. Brain 2010;133(Pt 1):248–261</a:t>
            </a:r>
            <a:endParaRPr lang="en-GB" noProof="0" dirty="0"/>
          </a:p>
        </p:txBody>
      </p:sp>
      <p:sp>
        <p:nvSpPr>
          <p:cNvPr id="10" name="TextBox 9">
            <a:extLst>
              <a:ext uri="{FF2B5EF4-FFF2-40B4-BE49-F238E27FC236}">
                <a16:creationId xmlns:a16="http://schemas.microsoft.com/office/drawing/2014/main" id="{56DBD3C5-C06F-76BE-72D4-019D1CE31623}"/>
              </a:ext>
            </a:extLst>
          </p:cNvPr>
          <p:cNvSpPr txBox="1"/>
          <p:nvPr/>
        </p:nvSpPr>
        <p:spPr>
          <a:xfrm>
            <a:off x="6337975" y="1594315"/>
            <a:ext cx="4839936" cy="307777"/>
          </a:xfrm>
          <a:prstGeom prst="rect">
            <a:avLst/>
          </a:prstGeom>
          <a:noFill/>
        </p:spPr>
        <p:txBody>
          <a:bodyPr wrap="none" lIns="90000" rtlCol="0" anchor="ctr" anchorCtr="0">
            <a:spAutoFit/>
          </a:bodyPr>
          <a:lstStyle/>
          <a:p>
            <a:pPr algn="ctr"/>
            <a:r>
              <a:rPr lang="en-GB" sz="1400" b="1">
                <a:solidFill>
                  <a:schemeClr val="accent2">
                    <a:lumMod val="50000"/>
                  </a:schemeClr>
                </a:solidFill>
              </a:rPr>
              <a:t>Mid-sagittal section of the brain showing the amygdala</a:t>
            </a:r>
            <a:endParaRPr lang="en-GB" sz="1400" b="1" baseline="30000">
              <a:solidFill>
                <a:schemeClr val="accent2">
                  <a:lumMod val="50000"/>
                </a:schemeClr>
              </a:solidFill>
            </a:endParaRPr>
          </a:p>
        </p:txBody>
      </p:sp>
      <p:pic>
        <p:nvPicPr>
          <p:cNvPr id="3" name="Graphic 2">
            <a:extLst>
              <a:ext uri="{FF2B5EF4-FFF2-40B4-BE49-F238E27FC236}">
                <a16:creationId xmlns:a16="http://schemas.microsoft.com/office/drawing/2014/main" id="{233701C5-DDC3-6FDB-4B6D-F419E0E7B2B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51394" y="2632443"/>
            <a:ext cx="3236910" cy="2810833"/>
          </a:xfrm>
          <a:prstGeom prst="rect">
            <a:avLst/>
          </a:prstGeom>
        </p:spPr>
      </p:pic>
      <p:grpSp>
        <p:nvGrpSpPr>
          <p:cNvPr id="36" name="Group 35">
            <a:extLst>
              <a:ext uri="{FF2B5EF4-FFF2-40B4-BE49-F238E27FC236}">
                <a16:creationId xmlns:a16="http://schemas.microsoft.com/office/drawing/2014/main" id="{84953548-67C6-DFB4-AEE8-03C449E41CBC}"/>
              </a:ext>
            </a:extLst>
          </p:cNvPr>
          <p:cNvGrpSpPr/>
          <p:nvPr/>
        </p:nvGrpSpPr>
        <p:grpSpPr>
          <a:xfrm>
            <a:off x="9768502" y="4262202"/>
            <a:ext cx="1722801" cy="253916"/>
            <a:chOff x="9886672" y="4299576"/>
            <a:chExt cx="1722801" cy="253916"/>
          </a:xfrm>
        </p:grpSpPr>
        <p:cxnSp>
          <p:nvCxnSpPr>
            <p:cNvPr id="37" name="Straight Connector 36">
              <a:extLst>
                <a:ext uri="{FF2B5EF4-FFF2-40B4-BE49-F238E27FC236}">
                  <a16:creationId xmlns:a16="http://schemas.microsoft.com/office/drawing/2014/main" id="{6A9FD57C-9E40-5BF2-A609-5CC33F1E60A9}"/>
                </a:ext>
              </a:extLst>
            </p:cNvPr>
            <p:cNvCxnSpPr>
              <a:cxnSpLocks/>
              <a:stCxn id="38" idx="1"/>
            </p:cNvCxnSpPr>
            <p:nvPr/>
          </p:nvCxnSpPr>
          <p:spPr>
            <a:xfrm flipH="1">
              <a:off x="9886672" y="4426534"/>
              <a:ext cx="847092" cy="1"/>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4E7009FF-DD47-A3DD-B242-DC201B8C6807}"/>
                </a:ext>
              </a:extLst>
            </p:cNvPr>
            <p:cNvSpPr txBox="1"/>
            <p:nvPr/>
          </p:nvSpPr>
          <p:spPr>
            <a:xfrm>
              <a:off x="10733764" y="4299576"/>
              <a:ext cx="875709" cy="253916"/>
            </a:xfrm>
            <a:prstGeom prst="rect">
              <a:avLst/>
            </a:prstGeom>
            <a:noFill/>
          </p:spPr>
          <p:txBody>
            <a:bodyPr wrap="none" lIns="90000" rtlCol="0" anchor="b" anchorCtr="0">
              <a:spAutoFit/>
            </a:bodyPr>
            <a:lstStyle/>
            <a:p>
              <a:r>
                <a:rPr lang="en-US" sz="1050"/>
                <a:t>Cerebellum</a:t>
              </a:r>
            </a:p>
          </p:txBody>
        </p:sp>
      </p:grpSp>
      <p:grpSp>
        <p:nvGrpSpPr>
          <p:cNvPr id="39" name="Group 38">
            <a:extLst>
              <a:ext uri="{FF2B5EF4-FFF2-40B4-BE49-F238E27FC236}">
                <a16:creationId xmlns:a16="http://schemas.microsoft.com/office/drawing/2014/main" id="{DA57855F-3E1E-BEAF-B592-0BAE764323E6}"/>
              </a:ext>
            </a:extLst>
          </p:cNvPr>
          <p:cNvGrpSpPr/>
          <p:nvPr/>
        </p:nvGrpSpPr>
        <p:grpSpPr>
          <a:xfrm>
            <a:off x="9169836" y="4557435"/>
            <a:ext cx="1936746" cy="253916"/>
            <a:chOff x="9288006" y="4594809"/>
            <a:chExt cx="1936746" cy="253916"/>
          </a:xfrm>
        </p:grpSpPr>
        <p:cxnSp>
          <p:nvCxnSpPr>
            <p:cNvPr id="40" name="Straight Connector 39">
              <a:extLst>
                <a:ext uri="{FF2B5EF4-FFF2-40B4-BE49-F238E27FC236}">
                  <a16:creationId xmlns:a16="http://schemas.microsoft.com/office/drawing/2014/main" id="{C1071934-80BF-0F8A-0867-DA061CD8DAF1}"/>
                </a:ext>
              </a:extLst>
            </p:cNvPr>
            <p:cNvCxnSpPr>
              <a:cxnSpLocks/>
              <a:stCxn id="41" idx="1"/>
            </p:cNvCxnSpPr>
            <p:nvPr/>
          </p:nvCxnSpPr>
          <p:spPr>
            <a:xfrm flipH="1">
              <a:off x="9288006" y="4721767"/>
              <a:ext cx="1445758" cy="1"/>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A1F861E3-03E5-9854-BF1E-152022436145}"/>
                </a:ext>
              </a:extLst>
            </p:cNvPr>
            <p:cNvSpPr txBox="1"/>
            <p:nvPr/>
          </p:nvSpPr>
          <p:spPr>
            <a:xfrm>
              <a:off x="10733764" y="4594809"/>
              <a:ext cx="490988" cy="253916"/>
            </a:xfrm>
            <a:prstGeom prst="rect">
              <a:avLst/>
            </a:prstGeom>
            <a:noFill/>
          </p:spPr>
          <p:txBody>
            <a:bodyPr wrap="none" lIns="90000" rtlCol="0" anchor="b" anchorCtr="0">
              <a:spAutoFit/>
            </a:bodyPr>
            <a:lstStyle/>
            <a:p>
              <a:r>
                <a:rPr lang="en-US" sz="1050"/>
                <a:t>Pons</a:t>
              </a:r>
            </a:p>
          </p:txBody>
        </p:sp>
      </p:grpSp>
      <p:cxnSp>
        <p:nvCxnSpPr>
          <p:cNvPr id="42" name="Straight Connector 41">
            <a:extLst>
              <a:ext uri="{FF2B5EF4-FFF2-40B4-BE49-F238E27FC236}">
                <a16:creationId xmlns:a16="http://schemas.microsoft.com/office/drawing/2014/main" id="{544D4529-5BBA-EA88-59D5-0691E76108BF}"/>
              </a:ext>
            </a:extLst>
          </p:cNvPr>
          <p:cNvCxnSpPr>
            <a:cxnSpLocks/>
            <a:stCxn id="43" idx="0"/>
          </p:cNvCxnSpPr>
          <p:nvPr/>
        </p:nvCxnSpPr>
        <p:spPr>
          <a:xfrm flipV="1">
            <a:off x="8841759" y="4252631"/>
            <a:ext cx="0" cy="1005579"/>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32C89430-B1EB-5CAA-2140-C9C6C5D4A566}"/>
              </a:ext>
            </a:extLst>
          </p:cNvPr>
          <p:cNvSpPr txBox="1"/>
          <p:nvPr/>
        </p:nvSpPr>
        <p:spPr>
          <a:xfrm>
            <a:off x="8336578" y="5258210"/>
            <a:ext cx="1010361" cy="253916"/>
          </a:xfrm>
          <a:prstGeom prst="rect">
            <a:avLst/>
          </a:prstGeom>
          <a:noFill/>
        </p:spPr>
        <p:txBody>
          <a:bodyPr wrap="none" lIns="90000" rtlCol="0" anchor="t" anchorCtr="0">
            <a:spAutoFit/>
          </a:bodyPr>
          <a:lstStyle/>
          <a:p>
            <a:pPr algn="ctr"/>
            <a:r>
              <a:rPr lang="en-US" sz="1050"/>
              <a:t>Hippocampus</a:t>
            </a:r>
          </a:p>
        </p:txBody>
      </p:sp>
      <p:grpSp>
        <p:nvGrpSpPr>
          <p:cNvPr id="46" name="Group 45">
            <a:extLst>
              <a:ext uri="{FF2B5EF4-FFF2-40B4-BE49-F238E27FC236}">
                <a16:creationId xmlns:a16="http://schemas.microsoft.com/office/drawing/2014/main" id="{A22D7B95-8B77-FF81-2923-238583BD7980}"/>
              </a:ext>
            </a:extLst>
          </p:cNvPr>
          <p:cNvGrpSpPr/>
          <p:nvPr/>
        </p:nvGrpSpPr>
        <p:grpSpPr>
          <a:xfrm>
            <a:off x="8023017" y="2150473"/>
            <a:ext cx="1106542" cy="826613"/>
            <a:chOff x="8141187" y="2187847"/>
            <a:chExt cx="1106542" cy="826613"/>
          </a:xfrm>
        </p:grpSpPr>
        <p:cxnSp>
          <p:nvCxnSpPr>
            <p:cNvPr id="47" name="Straight Connector 46">
              <a:extLst>
                <a:ext uri="{FF2B5EF4-FFF2-40B4-BE49-F238E27FC236}">
                  <a16:creationId xmlns:a16="http://schemas.microsoft.com/office/drawing/2014/main" id="{58924A48-2C23-5B7F-41EB-859CDE2A438C}"/>
                </a:ext>
              </a:extLst>
            </p:cNvPr>
            <p:cNvCxnSpPr>
              <a:cxnSpLocks/>
            </p:cNvCxnSpPr>
            <p:nvPr/>
          </p:nvCxnSpPr>
          <p:spPr>
            <a:xfrm>
              <a:off x="8694458" y="2413759"/>
              <a:ext cx="0" cy="600701"/>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47FFF576-58A7-95AC-5C0D-CC72E79AB425}"/>
                </a:ext>
              </a:extLst>
            </p:cNvPr>
            <p:cNvSpPr txBox="1"/>
            <p:nvPr/>
          </p:nvSpPr>
          <p:spPr>
            <a:xfrm>
              <a:off x="8141187" y="2187847"/>
              <a:ext cx="1106542" cy="253916"/>
            </a:xfrm>
            <a:prstGeom prst="rect">
              <a:avLst/>
            </a:prstGeom>
            <a:noFill/>
          </p:spPr>
          <p:txBody>
            <a:bodyPr wrap="none" lIns="90000" rtlCol="0" anchor="b" anchorCtr="0">
              <a:spAutoFit/>
            </a:bodyPr>
            <a:lstStyle/>
            <a:p>
              <a:pPr algn="ctr"/>
              <a:r>
                <a:rPr lang="en-US" sz="1050"/>
                <a:t>Cerebral cortex</a:t>
              </a:r>
            </a:p>
          </p:txBody>
        </p:sp>
      </p:grpSp>
      <p:cxnSp>
        <p:nvCxnSpPr>
          <p:cNvPr id="50" name="Straight Connector 49">
            <a:extLst>
              <a:ext uri="{FF2B5EF4-FFF2-40B4-BE49-F238E27FC236}">
                <a16:creationId xmlns:a16="http://schemas.microsoft.com/office/drawing/2014/main" id="{34BE9A4F-AD32-9358-7212-3AA9700B8004}"/>
              </a:ext>
            </a:extLst>
          </p:cNvPr>
          <p:cNvCxnSpPr>
            <a:cxnSpLocks/>
          </p:cNvCxnSpPr>
          <p:nvPr/>
        </p:nvCxnSpPr>
        <p:spPr>
          <a:xfrm>
            <a:off x="7008731" y="4337323"/>
            <a:ext cx="1671996" cy="0"/>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E4842FA1-0C0B-D530-04B2-EE5F772932F8}"/>
              </a:ext>
            </a:extLst>
          </p:cNvPr>
          <p:cNvSpPr txBox="1"/>
          <p:nvPr/>
        </p:nvSpPr>
        <p:spPr>
          <a:xfrm>
            <a:off x="6096956" y="4156504"/>
            <a:ext cx="1039215" cy="307777"/>
          </a:xfrm>
          <a:prstGeom prst="rect">
            <a:avLst/>
          </a:prstGeom>
          <a:solidFill>
            <a:schemeClr val="bg1"/>
          </a:solidFill>
        </p:spPr>
        <p:txBody>
          <a:bodyPr wrap="none" lIns="90000" rtlCol="0" anchor="b" anchorCtr="0">
            <a:spAutoFit/>
          </a:bodyPr>
          <a:lstStyle/>
          <a:p>
            <a:pPr algn="ctr"/>
            <a:r>
              <a:rPr lang="en-US" sz="1400" b="1"/>
              <a:t>Amygdala</a:t>
            </a:r>
          </a:p>
        </p:txBody>
      </p:sp>
    </p:spTree>
    <p:extLst>
      <p:ext uri="{BB962C8B-B14F-4D97-AF65-F5344CB8AC3E}">
        <p14:creationId xmlns:p14="http://schemas.microsoft.com/office/powerpoint/2010/main" val="1619681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bIns="46800" rtlCol="0" anchor="ctr" anchorCtr="0">
        <a:spAutoFit/>
      </a:bodyPr>
      <a:lstStyle>
        <a:defPPr algn="r">
          <a:defRPr sz="1050" dirty="0" smtClean="0">
            <a:solidFill>
              <a:schemeClr val="tx2"/>
            </a:solidFill>
          </a:defRPr>
        </a:defPPr>
      </a:lstStyle>
    </a:tx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5BAB63-775C-495A-8043-BDEB42126B6B}">
  <ds:schemaRefs>
    <ds:schemaRef ds:uri="28627d7c-4416-4bc1-86cf-ca6c3a42a8f2"/>
    <ds:schemaRef ds:uri="http://purl.org/dc/elements/1.1/"/>
    <ds:schemaRef ds:uri="http://schemas.microsoft.com/office/2006/metadata/properties"/>
    <ds:schemaRef ds:uri="http://schemas.microsoft.com/office/2006/documentManagement/types"/>
    <ds:schemaRef ds:uri="http://purl.org/dc/dcmitype/"/>
    <ds:schemaRef ds:uri="http://purl.org/dc/terms/"/>
    <ds:schemaRef ds:uri="http://schemas.openxmlformats.org/package/2006/metadata/core-properties"/>
    <ds:schemaRef ds:uri="http://schemas.microsoft.com/office/infopath/2007/PartnerControls"/>
    <ds:schemaRef ds:uri="08562aa6-c0ad-4fb9-8a82-15409d3a28b4"/>
    <ds:schemaRef ds:uri="http://www.w3.org/XML/1998/namespace"/>
  </ds:schemaRefs>
</ds:datastoreItem>
</file>

<file path=customXml/itemProps2.xml><?xml version="1.0" encoding="utf-8"?>
<ds:datastoreItem xmlns:ds="http://schemas.openxmlformats.org/officeDocument/2006/customXml" ds:itemID="{6EE6AE47-5C49-415C-B2E3-30B942F361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4164057-14E9-4371-BF0C-9FCA68D38CD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7788</TotalTime>
  <Words>630</Words>
  <Application>Microsoft Office PowerPoint</Application>
  <PresentationFormat>Widescreen</PresentationFormat>
  <Paragraphs>32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Neurotorium - PowerPoint-Skabelon - 2022-01-28</vt:lpstr>
      <vt:lpstr>Amygdala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52</cp:revision>
  <dcterms:created xsi:type="dcterms:W3CDTF">2024-10-28T13:51:27Z</dcterms:created>
  <dcterms:modified xsi:type="dcterms:W3CDTF">2026-05-07T01:29:04Z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