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6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Mihailoff GA, Haines DE. The diencephalon. 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The diencephalon. In: Lumen Anatomy. Available at: https://courses.lumenlearning.com/suny-dutchess-anatomy-physiology.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Torrico TJ, Munakomi S. Neuroanatomy, thalamus.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https://www.ncbi.nlm.nih.gov/books/NBK542184/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Marek M, Paus S, Allert N, et al. Ataxia and tremor due to lesions involving cerebellar projection pathways: a DTI </a:t>
            </a:r>
            <a:r>
              <a:rPr lang="en-GB" dirty="0" err="1"/>
              <a:t>tractographic</a:t>
            </a:r>
            <a:r>
              <a:rPr lang="en-GB" dirty="0"/>
              <a:t> study in six patients. J </a:t>
            </a:r>
            <a:r>
              <a:rPr lang="en-GB" dirty="0" err="1"/>
              <a:t>Neurol</a:t>
            </a:r>
            <a:r>
              <a:rPr lang="en-GB" dirty="0"/>
              <a:t> 2015; 262 (1): 54–58.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Wilkos E, Brown TJB, </a:t>
            </a:r>
            <a:r>
              <a:rPr lang="en-GB" dirty="0" err="1"/>
              <a:t>Slawinska</a:t>
            </a:r>
            <a:r>
              <a:rPr lang="en-GB" dirty="0"/>
              <a:t> K, Kucharska KA. Social cognitive and neurocognitive deficits in patients with unilateral thalamic lesions – pilot study. </a:t>
            </a:r>
            <a:r>
              <a:rPr lang="en-GB" dirty="0" err="1"/>
              <a:t>Neuropsychiatr</a:t>
            </a:r>
            <a:r>
              <a:rPr lang="en-GB" dirty="0"/>
              <a:t> Dis Treat 2015; 11: 1031–1038.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1D4B5369-2A78-876C-C076-08CBBCD0D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256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raphic 69">
            <a:extLst>
              <a:ext uri="{FF2B5EF4-FFF2-40B4-BE49-F238E27FC236}">
                <a16:creationId xmlns:a16="http://schemas.microsoft.com/office/drawing/2014/main" id="{797C4E09-B7BA-870C-F626-6D226ED882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56395" y="2629104"/>
            <a:ext cx="3232019" cy="280786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50DD577-009E-90E4-6139-50FA2BD781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Thalamus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2974FCC-13F0-EAF9-5890-0D8C1C34FB7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49" y="1416785"/>
            <a:ext cx="5429249" cy="441521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The thalamus is the largest part of the four main subdivisions of the diencephalon, it consists of neurons that collectively project to nearly all areas of the cerebral cortex</a:t>
            </a:r>
            <a:r>
              <a:rPr lang="en-GB" sz="1100" baseline="30000" dirty="0">
                <a:solidFill>
                  <a:schemeClr val="tx1"/>
                </a:solidFill>
              </a:rPr>
              <a:t>1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US" sz="1100" noProof="0" dirty="0">
                <a:solidFill>
                  <a:schemeClr val="tx1"/>
                </a:solidFill>
              </a:rPr>
              <a:t>Some thalamic nuclei receive input from subcortical motor areas and project to those parts of the overlying cortex that influence the successful execution of a motor act</a:t>
            </a:r>
            <a:r>
              <a:rPr lang="en-US" sz="1100" baseline="30000" noProof="0" dirty="0">
                <a:solidFill>
                  <a:schemeClr val="tx1"/>
                </a:solidFill>
              </a:rPr>
              <a:t>1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US" sz="1100" noProof="0" dirty="0">
                <a:solidFill>
                  <a:schemeClr val="tx1"/>
                </a:solidFill>
              </a:rPr>
              <a:t>A few thalamic nuclei receive more diffuse input and accordingly project in a more diffuse way to a widespread area of cortex</a:t>
            </a:r>
            <a:r>
              <a:rPr lang="en-US" sz="1100" baseline="30000" noProof="0" dirty="0">
                <a:solidFill>
                  <a:schemeClr val="tx1"/>
                </a:solidFill>
              </a:rPr>
              <a:t>1</a:t>
            </a:r>
            <a:endParaRPr lang="en-GB" sz="1100" baseline="30000" noProof="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Many thalamic nuclei receive somatosensory visual or auditory input and transmit this information to the relevant area of the cerebral cortex. All sensory systems (with the exception of olfaction) have a synaptic relay in </a:t>
            </a:r>
            <a:br>
              <a:rPr lang="en-GB" sz="1100" noProof="0" dirty="0">
                <a:solidFill>
                  <a:schemeClr val="tx1"/>
                </a:solidFill>
              </a:rPr>
            </a:br>
            <a:r>
              <a:rPr lang="en-GB" sz="1100" noProof="0" dirty="0">
                <a:solidFill>
                  <a:schemeClr val="tx1"/>
                </a:solidFill>
              </a:rPr>
              <a:t>the thalamus before reaching the cortex</a:t>
            </a:r>
            <a:r>
              <a:rPr lang="en-GB" sz="1100" baseline="30000" dirty="0">
                <a:solidFill>
                  <a:schemeClr val="tx1"/>
                </a:solidFill>
              </a:rPr>
              <a:t>1,2</a:t>
            </a:r>
            <a:endParaRPr lang="en-GB" sz="1100" noProof="0" dirty="0">
              <a:solidFill>
                <a:schemeClr val="tx1"/>
              </a:solidFill>
            </a:endParaRP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The vast majority of information that reaches the cerebral cortex is firstly processed within the thalamus. The thalamus is therefore termed </a:t>
            </a:r>
            <a:r>
              <a:rPr lang="en-GB" sz="1100" b="1" noProof="0" dirty="0">
                <a:solidFill>
                  <a:schemeClr val="tx1"/>
                </a:solidFill>
              </a:rPr>
              <a:t>‘the functional gateway to the cerebral cortex’. </a:t>
            </a:r>
            <a:r>
              <a:rPr lang="en-GB" sz="1100" noProof="0" dirty="0">
                <a:solidFill>
                  <a:schemeClr val="tx1"/>
                </a:solidFill>
              </a:rPr>
              <a:t>In turn nearly all regions of </a:t>
            </a:r>
            <a:br>
              <a:rPr lang="en-GB" sz="1100" noProof="0" dirty="0">
                <a:solidFill>
                  <a:schemeClr val="tx1"/>
                </a:solidFill>
              </a:rPr>
            </a:br>
            <a:r>
              <a:rPr lang="en-GB" sz="1100" noProof="0" dirty="0">
                <a:solidFill>
                  <a:schemeClr val="tx1"/>
                </a:solidFill>
              </a:rPr>
              <a:t>the cerebral cortex give rise to reciprocal projections that return to the thalamic region from which they originally received input</a:t>
            </a:r>
            <a:r>
              <a:rPr lang="en-GB" sz="1100" baseline="30000" dirty="0">
                <a:solidFill>
                  <a:schemeClr val="tx1"/>
                </a:solidFill>
              </a:rPr>
              <a:t>1</a:t>
            </a:r>
            <a:endParaRPr lang="en-GB" sz="1100" noProof="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100" noProof="0" dirty="0">
                <a:solidFill>
                  <a:schemeClr val="tx1"/>
                </a:solidFill>
              </a:rPr>
              <a:t>Damage to the thalamus can lead to a variety of sensory and motor deficits</a:t>
            </a:r>
            <a:r>
              <a:rPr lang="en-GB" sz="1100" dirty="0">
                <a:solidFill>
                  <a:schemeClr val="tx1"/>
                </a:solidFill>
              </a:rPr>
              <a:t>, and can affect motor control, leading to movement disorders such as tremors or ataxia</a:t>
            </a:r>
            <a:r>
              <a:rPr lang="en-GB" sz="1100" baseline="30000" dirty="0">
                <a:solidFill>
                  <a:schemeClr val="tx1"/>
                </a:solidFill>
              </a:rPr>
              <a:t>3,4</a:t>
            </a:r>
            <a:r>
              <a:rPr lang="en-GB" sz="1100" dirty="0">
                <a:solidFill>
                  <a:schemeClr val="tx1"/>
                </a:solidFill>
              </a:rPr>
              <a:t> 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100" dirty="0">
                <a:solidFill>
                  <a:schemeClr val="tx1"/>
                </a:solidFill>
              </a:rPr>
              <a:t>Cognitive</a:t>
            </a:r>
            <a:r>
              <a:rPr lang="en-GB" sz="1100" dirty="0">
                <a:solidFill>
                  <a:srgbClr val="FF0000"/>
                </a:solidFill>
              </a:rPr>
              <a:t> </a:t>
            </a:r>
            <a:r>
              <a:rPr lang="en-GB" sz="1100" dirty="0">
                <a:solidFill>
                  <a:schemeClr val="tx1"/>
                </a:solidFill>
              </a:rPr>
              <a:t>and emotional disturbances, including memory impairments and emotional dysregulation, may also result from thalamic lesions, given its connections with the limbic system</a:t>
            </a:r>
            <a:r>
              <a:rPr lang="en-GB" sz="1100" baseline="30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9418D5D-B293-B95E-78D1-19921F2652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897871" cy="619200"/>
          </a:xfrm>
        </p:spPr>
        <p:txBody>
          <a:bodyPr/>
          <a:lstStyle/>
          <a:p>
            <a:r>
              <a:rPr lang="en-GB" dirty="0"/>
              <a:t>1. Mihailoff &amp; Haines. The diencephalon. In: Haines et al.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2025; </a:t>
            </a:r>
            <a:br>
              <a:rPr lang="en-GB" dirty="0"/>
            </a:br>
            <a:r>
              <a:rPr lang="en-GB" dirty="0"/>
              <a:t>2. The diencephalon. In: Lumen Anatomy. Available at: https://courses.lumenlearning.com/suny-dutchess-anatomy-physiology; </a:t>
            </a:r>
            <a:br>
              <a:rPr lang="en-GB" dirty="0"/>
            </a:br>
            <a:r>
              <a:rPr lang="en-GB" dirty="0"/>
              <a:t>3. Torrico &amp; Munakomi. Neuroanatomy, thalamus.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https://www.ncbi.nlm.nih.gov/books/NBK542184/; </a:t>
            </a:r>
            <a:br>
              <a:rPr lang="en-GB" dirty="0"/>
            </a:br>
            <a:r>
              <a:rPr lang="en-GB" dirty="0"/>
              <a:t>4. Marek et al. J </a:t>
            </a:r>
            <a:r>
              <a:rPr lang="en-GB" dirty="0" err="1"/>
              <a:t>Neurol</a:t>
            </a:r>
            <a:r>
              <a:rPr lang="en-GB" dirty="0"/>
              <a:t> 2015;262(1):54–58; 5. Wilkos et al. </a:t>
            </a:r>
            <a:r>
              <a:rPr lang="en-GB" dirty="0" err="1"/>
              <a:t>Neuropsychiatr</a:t>
            </a:r>
            <a:r>
              <a:rPr lang="en-GB" dirty="0"/>
              <a:t> Dis Treat 2015;11:1031–1038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A46065-BEDA-1B10-F5FC-8051547D8D0A}"/>
              </a:ext>
            </a:extLst>
          </p:cNvPr>
          <p:cNvSpPr txBox="1"/>
          <p:nvPr/>
        </p:nvSpPr>
        <p:spPr>
          <a:xfrm>
            <a:off x="6337975" y="1594315"/>
            <a:ext cx="4839936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Mid-sagittal section of the brain showing the thalamus</a:t>
            </a:r>
            <a:endParaRPr lang="en-GB" sz="14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C0B515E-51D6-6483-00F4-989BE21DAA59}"/>
              </a:ext>
            </a:extLst>
          </p:cNvPr>
          <p:cNvGrpSpPr/>
          <p:nvPr/>
        </p:nvGrpSpPr>
        <p:grpSpPr>
          <a:xfrm>
            <a:off x="8023017" y="2150473"/>
            <a:ext cx="1106542" cy="826613"/>
            <a:chOff x="8141187" y="2187847"/>
            <a:chExt cx="1106542" cy="826613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61C9F6-162D-8B34-F092-57972C4F551E}"/>
                </a:ext>
              </a:extLst>
            </p:cNvPr>
            <p:cNvCxnSpPr>
              <a:cxnSpLocks/>
            </p:cNvCxnSpPr>
            <p:nvPr/>
          </p:nvCxnSpPr>
          <p:spPr>
            <a:xfrm>
              <a:off x="8694458" y="2413759"/>
              <a:ext cx="0" cy="60070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390474-932E-D7AB-4DE8-A3175A5054CD}"/>
                </a:ext>
              </a:extLst>
            </p:cNvPr>
            <p:cNvSpPr txBox="1"/>
            <p:nvPr/>
          </p:nvSpPr>
          <p:spPr>
            <a:xfrm>
              <a:off x="8141187" y="2187847"/>
              <a:ext cx="1106542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ctr"/>
              <a:r>
                <a:rPr lang="en-US" sz="1050"/>
                <a:t>Cerebral cortex</a:t>
              </a:r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39EB423-4C7E-9B8E-021F-EB480839DB22}"/>
              </a:ext>
            </a:extLst>
          </p:cNvPr>
          <p:cNvCxnSpPr>
            <a:cxnSpLocks/>
          </p:cNvCxnSpPr>
          <p:nvPr/>
        </p:nvCxnSpPr>
        <p:spPr>
          <a:xfrm flipH="1">
            <a:off x="9031439" y="2727856"/>
            <a:ext cx="994900" cy="1003713"/>
          </a:xfrm>
          <a:prstGeom prst="line">
            <a:avLst/>
          </a:prstGeom>
          <a:ln w="6350"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C83F95A-12BE-1CCA-E4D5-9B0A5FB3F6D7}"/>
              </a:ext>
            </a:extLst>
          </p:cNvPr>
          <p:cNvGrpSpPr/>
          <p:nvPr/>
        </p:nvGrpSpPr>
        <p:grpSpPr>
          <a:xfrm>
            <a:off x="9071425" y="3987472"/>
            <a:ext cx="2246754" cy="253916"/>
            <a:chOff x="9189595" y="4024846"/>
            <a:chExt cx="2246754" cy="253916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13EA8F7-345B-95E5-CCD1-C5ACA9B12903}"/>
                </a:ext>
              </a:extLst>
            </p:cNvPr>
            <p:cNvCxnSpPr>
              <a:cxnSpLocks/>
              <a:stCxn id="56" idx="1"/>
            </p:cNvCxnSpPr>
            <p:nvPr/>
          </p:nvCxnSpPr>
          <p:spPr>
            <a:xfrm flipH="1">
              <a:off x="9189595" y="4151804"/>
              <a:ext cx="1544169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114EA40-3C30-1229-28C6-10808D6AFDFB}"/>
                </a:ext>
              </a:extLst>
            </p:cNvPr>
            <p:cNvSpPr txBox="1"/>
            <p:nvPr/>
          </p:nvSpPr>
          <p:spPr>
            <a:xfrm>
              <a:off x="10733764" y="4024846"/>
              <a:ext cx="702585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Midbrain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CB91CCD-1454-629A-420F-C39C01962DC3}"/>
              </a:ext>
            </a:extLst>
          </p:cNvPr>
          <p:cNvGrpSpPr/>
          <p:nvPr/>
        </p:nvGrpSpPr>
        <p:grpSpPr>
          <a:xfrm>
            <a:off x="9768502" y="4262202"/>
            <a:ext cx="1722801" cy="253916"/>
            <a:chOff x="9886672" y="4299576"/>
            <a:chExt cx="1722801" cy="253916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069C121-AADB-EEA6-57D7-2F843D418C1D}"/>
                </a:ext>
              </a:extLst>
            </p:cNvPr>
            <p:cNvCxnSpPr>
              <a:cxnSpLocks/>
              <a:stCxn id="59" idx="1"/>
            </p:cNvCxnSpPr>
            <p:nvPr/>
          </p:nvCxnSpPr>
          <p:spPr>
            <a:xfrm flipH="1">
              <a:off x="9886672" y="4426534"/>
              <a:ext cx="847092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D4B576F-DF4C-4293-100B-48DE2B099082}"/>
                </a:ext>
              </a:extLst>
            </p:cNvPr>
            <p:cNvSpPr txBox="1"/>
            <p:nvPr/>
          </p:nvSpPr>
          <p:spPr>
            <a:xfrm>
              <a:off x="10733764" y="4299576"/>
              <a:ext cx="875709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Cerebellum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86E2158-D49D-ED77-2845-7CB30F89A14B}"/>
              </a:ext>
            </a:extLst>
          </p:cNvPr>
          <p:cNvGrpSpPr/>
          <p:nvPr/>
        </p:nvGrpSpPr>
        <p:grpSpPr>
          <a:xfrm flipH="1">
            <a:off x="6024583" y="3958769"/>
            <a:ext cx="2591399" cy="253916"/>
            <a:chOff x="7073763" y="4134030"/>
            <a:chExt cx="2591399" cy="25391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DCA7165-1413-A08C-E010-F695500A3AF7}"/>
                </a:ext>
              </a:extLst>
            </p:cNvPr>
            <p:cNvCxnSpPr>
              <a:cxnSpLocks/>
              <a:stCxn id="65" idx="1"/>
            </p:cNvCxnSpPr>
            <p:nvPr/>
          </p:nvCxnSpPr>
          <p:spPr>
            <a:xfrm flipH="1">
              <a:off x="7073763" y="4260988"/>
              <a:ext cx="1544169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8EB9B81-BBFD-FBFE-B9D9-27E775C6F62E}"/>
                </a:ext>
              </a:extLst>
            </p:cNvPr>
            <p:cNvSpPr txBox="1"/>
            <p:nvPr/>
          </p:nvSpPr>
          <p:spPr>
            <a:xfrm>
              <a:off x="8617932" y="4134030"/>
              <a:ext cx="1047230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Hypothalamus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51BF1184-E796-5663-0748-6C3560F5E7B7}"/>
              </a:ext>
            </a:extLst>
          </p:cNvPr>
          <p:cNvSpPr txBox="1"/>
          <p:nvPr/>
        </p:nvSpPr>
        <p:spPr>
          <a:xfrm>
            <a:off x="9992326" y="2545889"/>
            <a:ext cx="1018377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1400" b="1"/>
              <a:t>Thalamus</a:t>
            </a:r>
          </a:p>
        </p:txBody>
      </p:sp>
    </p:spTree>
    <p:extLst>
      <p:ext uri="{BB962C8B-B14F-4D97-AF65-F5344CB8AC3E}">
        <p14:creationId xmlns:p14="http://schemas.microsoft.com/office/powerpoint/2010/main" val="370573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7792</TotalTime>
  <Words>580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Thalamus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53</cp:revision>
  <dcterms:created xsi:type="dcterms:W3CDTF">2024-10-28T13:51:27Z</dcterms:created>
  <dcterms:modified xsi:type="dcterms:W3CDTF">2026-05-07T01:33:43Z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